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D831BF-2795-4486-9BCF-90E756A61B91}" v="274" dt="2024-04-04T18:03:07.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68647" autoAdjust="0"/>
  </p:normalViewPr>
  <p:slideViewPr>
    <p:cSldViewPr snapToGrid="0">
      <p:cViewPr varScale="1">
        <p:scale>
          <a:sx n="58" d="100"/>
          <a:sy n="58" d="100"/>
        </p:scale>
        <p:origin x="142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EEDD0-863E-4ED5-A8DA-C15E34F89FA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CE8B9FD4-628B-43FD-BAC7-29CBE00E9A36}">
      <dgm:prSet/>
      <dgm:spPr/>
      <dgm:t>
        <a:bodyPr/>
        <a:lstStyle/>
        <a:p>
          <a:r>
            <a:rPr lang="en-US" b="0" baseline="0"/>
            <a:t>Inefficiencies in traditional trade finance</a:t>
          </a:r>
          <a:endParaRPr lang="en-US"/>
        </a:p>
      </dgm:t>
    </dgm:pt>
    <dgm:pt modelId="{0E6DAAE0-5034-4C08-9FA6-CFA755C52665}" type="parTrans" cxnId="{50F46BBA-7686-4ECF-B536-D132A04509DF}">
      <dgm:prSet/>
      <dgm:spPr/>
      <dgm:t>
        <a:bodyPr/>
        <a:lstStyle/>
        <a:p>
          <a:endParaRPr lang="en-US"/>
        </a:p>
      </dgm:t>
    </dgm:pt>
    <dgm:pt modelId="{E53B2D5A-FDB3-4C64-B81D-63E892ED6FC6}" type="sibTrans" cxnId="{50F46BBA-7686-4ECF-B536-D132A04509DF}">
      <dgm:prSet/>
      <dgm:spPr/>
      <dgm:t>
        <a:bodyPr/>
        <a:lstStyle/>
        <a:p>
          <a:endParaRPr lang="en-US"/>
        </a:p>
      </dgm:t>
    </dgm:pt>
    <dgm:pt modelId="{6D0488A4-E02F-4565-8E1F-3F7570DFD385}">
      <dgm:prSet/>
      <dgm:spPr/>
      <dgm:t>
        <a:bodyPr/>
        <a:lstStyle/>
        <a:p>
          <a:r>
            <a:rPr lang="en-US" b="0" baseline="0"/>
            <a:t>Our solution: Hyperledger Fabric platform</a:t>
          </a:r>
          <a:endParaRPr lang="en-US"/>
        </a:p>
      </dgm:t>
    </dgm:pt>
    <dgm:pt modelId="{BF89F245-9186-4C5C-B882-198A1DE8753C}" type="parTrans" cxnId="{1CDA048A-4C94-4B77-BF8B-51C047F77DB4}">
      <dgm:prSet/>
      <dgm:spPr/>
      <dgm:t>
        <a:bodyPr/>
        <a:lstStyle/>
        <a:p>
          <a:endParaRPr lang="en-US"/>
        </a:p>
      </dgm:t>
    </dgm:pt>
    <dgm:pt modelId="{213392E0-911D-4874-80ED-48BF7A088CE7}" type="sibTrans" cxnId="{1CDA048A-4C94-4B77-BF8B-51C047F77DB4}">
      <dgm:prSet/>
      <dgm:spPr/>
      <dgm:t>
        <a:bodyPr/>
        <a:lstStyle/>
        <a:p>
          <a:endParaRPr lang="en-US"/>
        </a:p>
      </dgm:t>
    </dgm:pt>
    <dgm:pt modelId="{158E957A-0E67-4F97-809A-5ADEAB07E8A5}">
      <dgm:prSet/>
      <dgm:spPr/>
      <dgm:t>
        <a:bodyPr/>
        <a:lstStyle/>
        <a:p>
          <a:r>
            <a:rPr lang="en-US" b="0" baseline="0"/>
            <a:t>Potential impact: Revolutionize international trade</a:t>
          </a:r>
          <a:endParaRPr lang="en-US"/>
        </a:p>
      </dgm:t>
    </dgm:pt>
    <dgm:pt modelId="{C807E3D7-AE28-4379-8850-DE8C341E986B}" type="parTrans" cxnId="{8555488D-5411-40C2-9595-04AB4E3A5258}">
      <dgm:prSet/>
      <dgm:spPr/>
      <dgm:t>
        <a:bodyPr/>
        <a:lstStyle/>
        <a:p>
          <a:endParaRPr lang="en-US"/>
        </a:p>
      </dgm:t>
    </dgm:pt>
    <dgm:pt modelId="{8FE6ACC5-182E-4FAB-959A-910B28707226}" type="sibTrans" cxnId="{8555488D-5411-40C2-9595-04AB4E3A5258}">
      <dgm:prSet/>
      <dgm:spPr/>
      <dgm:t>
        <a:bodyPr/>
        <a:lstStyle/>
        <a:p>
          <a:endParaRPr lang="en-US"/>
        </a:p>
      </dgm:t>
    </dgm:pt>
    <dgm:pt modelId="{F18912CD-32BC-447C-A884-AB9900CF70CE}" type="pres">
      <dgm:prSet presAssocID="{C0FEEDD0-863E-4ED5-A8DA-C15E34F89FA5}" presName="hierChild1" presStyleCnt="0">
        <dgm:presLayoutVars>
          <dgm:chPref val="1"/>
          <dgm:dir/>
          <dgm:animOne val="branch"/>
          <dgm:animLvl val="lvl"/>
          <dgm:resizeHandles/>
        </dgm:presLayoutVars>
      </dgm:prSet>
      <dgm:spPr/>
    </dgm:pt>
    <dgm:pt modelId="{90F7DFBD-7AC4-4AC5-BA16-9664EF10007C}" type="pres">
      <dgm:prSet presAssocID="{CE8B9FD4-628B-43FD-BAC7-29CBE00E9A36}" presName="hierRoot1" presStyleCnt="0"/>
      <dgm:spPr/>
    </dgm:pt>
    <dgm:pt modelId="{19216573-3B34-4730-B56B-D87AAFABDDAA}" type="pres">
      <dgm:prSet presAssocID="{CE8B9FD4-628B-43FD-BAC7-29CBE00E9A36}" presName="composite" presStyleCnt="0"/>
      <dgm:spPr/>
    </dgm:pt>
    <dgm:pt modelId="{E88B5515-E4D7-4795-A576-99E5804B5658}" type="pres">
      <dgm:prSet presAssocID="{CE8B9FD4-628B-43FD-BAC7-29CBE00E9A36}" presName="background" presStyleLbl="node0" presStyleIdx="0" presStyleCnt="3"/>
      <dgm:spPr/>
    </dgm:pt>
    <dgm:pt modelId="{B15BA905-35A6-4CA7-9139-13EB82AEB9C5}" type="pres">
      <dgm:prSet presAssocID="{CE8B9FD4-628B-43FD-BAC7-29CBE00E9A36}" presName="text" presStyleLbl="fgAcc0" presStyleIdx="0" presStyleCnt="3">
        <dgm:presLayoutVars>
          <dgm:chPref val="3"/>
        </dgm:presLayoutVars>
      </dgm:prSet>
      <dgm:spPr/>
    </dgm:pt>
    <dgm:pt modelId="{CF7FB334-837E-406F-9C41-86FF8F673EDD}" type="pres">
      <dgm:prSet presAssocID="{CE8B9FD4-628B-43FD-BAC7-29CBE00E9A36}" presName="hierChild2" presStyleCnt="0"/>
      <dgm:spPr/>
    </dgm:pt>
    <dgm:pt modelId="{409EE43B-D84B-4473-A820-06337A671578}" type="pres">
      <dgm:prSet presAssocID="{6D0488A4-E02F-4565-8E1F-3F7570DFD385}" presName="hierRoot1" presStyleCnt="0"/>
      <dgm:spPr/>
    </dgm:pt>
    <dgm:pt modelId="{624ECEE6-9084-43D1-ACBF-EF9F89510E83}" type="pres">
      <dgm:prSet presAssocID="{6D0488A4-E02F-4565-8E1F-3F7570DFD385}" presName="composite" presStyleCnt="0"/>
      <dgm:spPr/>
    </dgm:pt>
    <dgm:pt modelId="{609D22F1-2A4C-4011-A67E-F2E9DC9EFA50}" type="pres">
      <dgm:prSet presAssocID="{6D0488A4-E02F-4565-8E1F-3F7570DFD385}" presName="background" presStyleLbl="node0" presStyleIdx="1" presStyleCnt="3"/>
      <dgm:spPr/>
    </dgm:pt>
    <dgm:pt modelId="{3C54537E-F205-42C4-AC3D-F306C8E8C631}" type="pres">
      <dgm:prSet presAssocID="{6D0488A4-E02F-4565-8E1F-3F7570DFD385}" presName="text" presStyleLbl="fgAcc0" presStyleIdx="1" presStyleCnt="3">
        <dgm:presLayoutVars>
          <dgm:chPref val="3"/>
        </dgm:presLayoutVars>
      </dgm:prSet>
      <dgm:spPr/>
    </dgm:pt>
    <dgm:pt modelId="{DFEF93D5-C505-4FFB-B30D-762B785A6DCA}" type="pres">
      <dgm:prSet presAssocID="{6D0488A4-E02F-4565-8E1F-3F7570DFD385}" presName="hierChild2" presStyleCnt="0"/>
      <dgm:spPr/>
    </dgm:pt>
    <dgm:pt modelId="{2CB0C68D-3C0C-4228-B9B7-D72922580790}" type="pres">
      <dgm:prSet presAssocID="{158E957A-0E67-4F97-809A-5ADEAB07E8A5}" presName="hierRoot1" presStyleCnt="0"/>
      <dgm:spPr/>
    </dgm:pt>
    <dgm:pt modelId="{A05A0947-4605-40E8-835F-BF5F1C634C22}" type="pres">
      <dgm:prSet presAssocID="{158E957A-0E67-4F97-809A-5ADEAB07E8A5}" presName="composite" presStyleCnt="0"/>
      <dgm:spPr/>
    </dgm:pt>
    <dgm:pt modelId="{D2844159-3E3F-424B-AF3B-7C98886CE37B}" type="pres">
      <dgm:prSet presAssocID="{158E957A-0E67-4F97-809A-5ADEAB07E8A5}" presName="background" presStyleLbl="node0" presStyleIdx="2" presStyleCnt="3"/>
      <dgm:spPr/>
    </dgm:pt>
    <dgm:pt modelId="{346D4528-781D-4476-88F4-6B11A36452A3}" type="pres">
      <dgm:prSet presAssocID="{158E957A-0E67-4F97-809A-5ADEAB07E8A5}" presName="text" presStyleLbl="fgAcc0" presStyleIdx="2" presStyleCnt="3">
        <dgm:presLayoutVars>
          <dgm:chPref val="3"/>
        </dgm:presLayoutVars>
      </dgm:prSet>
      <dgm:spPr/>
    </dgm:pt>
    <dgm:pt modelId="{5F8DDCCE-95E5-407E-961F-327773D34576}" type="pres">
      <dgm:prSet presAssocID="{158E957A-0E67-4F97-809A-5ADEAB07E8A5}" presName="hierChild2" presStyleCnt="0"/>
      <dgm:spPr/>
    </dgm:pt>
  </dgm:ptLst>
  <dgm:cxnLst>
    <dgm:cxn modelId="{3872F03F-06D6-4AD7-B25C-F67B8AFAD0AC}" type="presOf" srcId="{158E957A-0E67-4F97-809A-5ADEAB07E8A5}" destId="{346D4528-781D-4476-88F4-6B11A36452A3}" srcOrd="0" destOrd="0" presId="urn:microsoft.com/office/officeart/2005/8/layout/hierarchy1"/>
    <dgm:cxn modelId="{0DAE7B5F-B68B-4EDF-A5D4-09706D3EF67D}" type="presOf" srcId="{6D0488A4-E02F-4565-8E1F-3F7570DFD385}" destId="{3C54537E-F205-42C4-AC3D-F306C8E8C631}" srcOrd="0" destOrd="0" presId="urn:microsoft.com/office/officeart/2005/8/layout/hierarchy1"/>
    <dgm:cxn modelId="{1CDA048A-4C94-4B77-BF8B-51C047F77DB4}" srcId="{C0FEEDD0-863E-4ED5-A8DA-C15E34F89FA5}" destId="{6D0488A4-E02F-4565-8E1F-3F7570DFD385}" srcOrd="1" destOrd="0" parTransId="{BF89F245-9186-4C5C-B882-198A1DE8753C}" sibTransId="{213392E0-911D-4874-80ED-48BF7A088CE7}"/>
    <dgm:cxn modelId="{8555488D-5411-40C2-9595-04AB4E3A5258}" srcId="{C0FEEDD0-863E-4ED5-A8DA-C15E34F89FA5}" destId="{158E957A-0E67-4F97-809A-5ADEAB07E8A5}" srcOrd="2" destOrd="0" parTransId="{C807E3D7-AE28-4379-8850-DE8C341E986B}" sibTransId="{8FE6ACC5-182E-4FAB-959A-910B28707226}"/>
    <dgm:cxn modelId="{446818A5-272D-4BBA-B904-D1E86B8C4844}" type="presOf" srcId="{C0FEEDD0-863E-4ED5-A8DA-C15E34F89FA5}" destId="{F18912CD-32BC-447C-A884-AB9900CF70CE}" srcOrd="0" destOrd="0" presId="urn:microsoft.com/office/officeart/2005/8/layout/hierarchy1"/>
    <dgm:cxn modelId="{95DF39AC-71B9-443C-AB8E-470AE77E8063}" type="presOf" srcId="{CE8B9FD4-628B-43FD-BAC7-29CBE00E9A36}" destId="{B15BA905-35A6-4CA7-9139-13EB82AEB9C5}" srcOrd="0" destOrd="0" presId="urn:microsoft.com/office/officeart/2005/8/layout/hierarchy1"/>
    <dgm:cxn modelId="{50F46BBA-7686-4ECF-B536-D132A04509DF}" srcId="{C0FEEDD0-863E-4ED5-A8DA-C15E34F89FA5}" destId="{CE8B9FD4-628B-43FD-BAC7-29CBE00E9A36}" srcOrd="0" destOrd="0" parTransId="{0E6DAAE0-5034-4C08-9FA6-CFA755C52665}" sibTransId="{E53B2D5A-FDB3-4C64-B81D-63E892ED6FC6}"/>
    <dgm:cxn modelId="{C58441C5-ED87-4432-9A2F-5BC53A41B981}" type="presParOf" srcId="{F18912CD-32BC-447C-A884-AB9900CF70CE}" destId="{90F7DFBD-7AC4-4AC5-BA16-9664EF10007C}" srcOrd="0" destOrd="0" presId="urn:microsoft.com/office/officeart/2005/8/layout/hierarchy1"/>
    <dgm:cxn modelId="{8164FCAF-845D-41C6-B336-72301C1AC00C}" type="presParOf" srcId="{90F7DFBD-7AC4-4AC5-BA16-9664EF10007C}" destId="{19216573-3B34-4730-B56B-D87AAFABDDAA}" srcOrd="0" destOrd="0" presId="urn:microsoft.com/office/officeart/2005/8/layout/hierarchy1"/>
    <dgm:cxn modelId="{C349BBFD-8BCA-4C5B-AED5-F0BE9ADC3BBF}" type="presParOf" srcId="{19216573-3B34-4730-B56B-D87AAFABDDAA}" destId="{E88B5515-E4D7-4795-A576-99E5804B5658}" srcOrd="0" destOrd="0" presId="urn:microsoft.com/office/officeart/2005/8/layout/hierarchy1"/>
    <dgm:cxn modelId="{AB0B4BAE-2431-46C2-AD01-1765FCCCE94A}" type="presParOf" srcId="{19216573-3B34-4730-B56B-D87AAFABDDAA}" destId="{B15BA905-35A6-4CA7-9139-13EB82AEB9C5}" srcOrd="1" destOrd="0" presId="urn:microsoft.com/office/officeart/2005/8/layout/hierarchy1"/>
    <dgm:cxn modelId="{F45AD0DD-7ADC-4D9E-9DB8-309D16D79E92}" type="presParOf" srcId="{90F7DFBD-7AC4-4AC5-BA16-9664EF10007C}" destId="{CF7FB334-837E-406F-9C41-86FF8F673EDD}" srcOrd="1" destOrd="0" presId="urn:microsoft.com/office/officeart/2005/8/layout/hierarchy1"/>
    <dgm:cxn modelId="{0B7D46DB-6346-43B4-8289-006A42C09E7E}" type="presParOf" srcId="{F18912CD-32BC-447C-A884-AB9900CF70CE}" destId="{409EE43B-D84B-4473-A820-06337A671578}" srcOrd="1" destOrd="0" presId="urn:microsoft.com/office/officeart/2005/8/layout/hierarchy1"/>
    <dgm:cxn modelId="{8F8C80FA-ED03-41FB-B1AF-DADF2A0D537D}" type="presParOf" srcId="{409EE43B-D84B-4473-A820-06337A671578}" destId="{624ECEE6-9084-43D1-ACBF-EF9F89510E83}" srcOrd="0" destOrd="0" presId="urn:microsoft.com/office/officeart/2005/8/layout/hierarchy1"/>
    <dgm:cxn modelId="{015D99A4-87D5-4986-B71F-0EDEAC0E9D36}" type="presParOf" srcId="{624ECEE6-9084-43D1-ACBF-EF9F89510E83}" destId="{609D22F1-2A4C-4011-A67E-F2E9DC9EFA50}" srcOrd="0" destOrd="0" presId="urn:microsoft.com/office/officeart/2005/8/layout/hierarchy1"/>
    <dgm:cxn modelId="{5CE0D158-1EBF-4B87-B439-82057C534CB7}" type="presParOf" srcId="{624ECEE6-9084-43D1-ACBF-EF9F89510E83}" destId="{3C54537E-F205-42C4-AC3D-F306C8E8C631}" srcOrd="1" destOrd="0" presId="urn:microsoft.com/office/officeart/2005/8/layout/hierarchy1"/>
    <dgm:cxn modelId="{A650D923-F45D-420B-AB1C-B8BF5565D16B}" type="presParOf" srcId="{409EE43B-D84B-4473-A820-06337A671578}" destId="{DFEF93D5-C505-4FFB-B30D-762B785A6DCA}" srcOrd="1" destOrd="0" presId="urn:microsoft.com/office/officeart/2005/8/layout/hierarchy1"/>
    <dgm:cxn modelId="{7E821D47-4F4B-4A1E-AA11-D0F27EEA6460}" type="presParOf" srcId="{F18912CD-32BC-447C-A884-AB9900CF70CE}" destId="{2CB0C68D-3C0C-4228-B9B7-D72922580790}" srcOrd="2" destOrd="0" presId="urn:microsoft.com/office/officeart/2005/8/layout/hierarchy1"/>
    <dgm:cxn modelId="{18587572-7BBE-43FE-9FDD-AE46D1D8795A}" type="presParOf" srcId="{2CB0C68D-3C0C-4228-B9B7-D72922580790}" destId="{A05A0947-4605-40E8-835F-BF5F1C634C22}" srcOrd="0" destOrd="0" presId="urn:microsoft.com/office/officeart/2005/8/layout/hierarchy1"/>
    <dgm:cxn modelId="{51784C94-7055-4A1B-9F4C-BFF545C8221F}" type="presParOf" srcId="{A05A0947-4605-40E8-835F-BF5F1C634C22}" destId="{D2844159-3E3F-424B-AF3B-7C98886CE37B}" srcOrd="0" destOrd="0" presId="urn:microsoft.com/office/officeart/2005/8/layout/hierarchy1"/>
    <dgm:cxn modelId="{20C4B551-A941-4DF1-8D04-308888C8AAB6}" type="presParOf" srcId="{A05A0947-4605-40E8-835F-BF5F1C634C22}" destId="{346D4528-781D-4476-88F4-6B11A36452A3}" srcOrd="1" destOrd="0" presId="urn:microsoft.com/office/officeart/2005/8/layout/hierarchy1"/>
    <dgm:cxn modelId="{D36C02F3-13C4-4F70-99E2-2983CD0FD4E9}" type="presParOf" srcId="{2CB0C68D-3C0C-4228-B9B7-D72922580790}" destId="{5F8DDCCE-95E5-407E-961F-327773D3457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B5515-E4D7-4795-A576-99E5804B5658}">
      <dsp:nvSpPr>
        <dsp:cNvPr id="0" name=""/>
        <dsp:cNvSpPr/>
      </dsp:nvSpPr>
      <dsp:spPr>
        <a:xfrm>
          <a:off x="0" y="731564"/>
          <a:ext cx="2466379" cy="15661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5BA905-35A6-4CA7-9139-13EB82AEB9C5}">
      <dsp:nvSpPr>
        <dsp:cNvPr id="0" name=""/>
        <dsp:cNvSpPr/>
      </dsp:nvSpPr>
      <dsp:spPr>
        <a:xfrm>
          <a:off x="274042" y="991904"/>
          <a:ext cx="2466379" cy="15661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baseline="0"/>
            <a:t>Inefficiencies in traditional trade finance</a:t>
          </a:r>
          <a:endParaRPr lang="en-US" sz="1900" kern="1200"/>
        </a:p>
      </dsp:txBody>
      <dsp:txXfrm>
        <a:off x="319913" y="1037775"/>
        <a:ext cx="2374637" cy="1474409"/>
      </dsp:txXfrm>
    </dsp:sp>
    <dsp:sp modelId="{609D22F1-2A4C-4011-A67E-F2E9DC9EFA50}">
      <dsp:nvSpPr>
        <dsp:cNvPr id="0" name=""/>
        <dsp:cNvSpPr/>
      </dsp:nvSpPr>
      <dsp:spPr>
        <a:xfrm>
          <a:off x="3014464" y="731564"/>
          <a:ext cx="2466379" cy="15661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4537E-F205-42C4-AC3D-F306C8E8C631}">
      <dsp:nvSpPr>
        <dsp:cNvPr id="0" name=""/>
        <dsp:cNvSpPr/>
      </dsp:nvSpPr>
      <dsp:spPr>
        <a:xfrm>
          <a:off x="3288506" y="991904"/>
          <a:ext cx="2466379" cy="15661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baseline="0"/>
            <a:t>Our solution: Hyperledger Fabric platform</a:t>
          </a:r>
          <a:endParaRPr lang="en-US" sz="1900" kern="1200"/>
        </a:p>
      </dsp:txBody>
      <dsp:txXfrm>
        <a:off x="3334377" y="1037775"/>
        <a:ext cx="2374637" cy="1474409"/>
      </dsp:txXfrm>
    </dsp:sp>
    <dsp:sp modelId="{D2844159-3E3F-424B-AF3B-7C98886CE37B}">
      <dsp:nvSpPr>
        <dsp:cNvPr id="0" name=""/>
        <dsp:cNvSpPr/>
      </dsp:nvSpPr>
      <dsp:spPr>
        <a:xfrm>
          <a:off x="6028928" y="731564"/>
          <a:ext cx="2466379" cy="15661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6D4528-781D-4476-88F4-6B11A36452A3}">
      <dsp:nvSpPr>
        <dsp:cNvPr id="0" name=""/>
        <dsp:cNvSpPr/>
      </dsp:nvSpPr>
      <dsp:spPr>
        <a:xfrm>
          <a:off x="6302970" y="991904"/>
          <a:ext cx="2466379" cy="156615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kern="1200" baseline="0"/>
            <a:t>Potential impact: Revolutionize international trade</a:t>
          </a:r>
          <a:endParaRPr lang="en-US" sz="1900" kern="1200"/>
        </a:p>
      </dsp:txBody>
      <dsp:txXfrm>
        <a:off x="6348841" y="1037775"/>
        <a:ext cx="2374637" cy="14744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A5970-7951-4C65-9631-B82DE19D7758}" type="datetimeFigureOut">
              <a:rPr lang="en-IN" smtClean="0"/>
              <a:t>05-04-2024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A223C-16D0-4B24-9238-37248EE7DBF9}" type="slidenum">
              <a:rPr lang="en-IN" smtClean="0"/>
              <a:t>‹#›</a:t>
            </a:fld>
            <a:endParaRPr lang="en-IN"/>
          </a:p>
        </p:txBody>
      </p:sp>
    </p:spTree>
    <p:extLst>
      <p:ext uri="{BB962C8B-B14F-4D97-AF65-F5344CB8AC3E}">
        <p14:creationId xmlns:p14="http://schemas.microsoft.com/office/powerpoint/2010/main" val="1435903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Good morning/afternoon/evening everyone. Today, I will be presenting our report on a novel solution to address the inefficiencies in traditional trade finance processes: a secure and transparent trade finance platform built on Hyperledger Fabric, a blockchain technology platform. By the end of this presentation, you will understand the challenges of traditional trade finance, how our Hyperledger Fabric solution works, and the potential impact it can have on international trade.</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1</a:t>
            </a:fld>
            <a:endParaRPr lang="en-IN"/>
          </a:p>
        </p:txBody>
      </p:sp>
    </p:spTree>
    <p:extLst>
      <p:ext uri="{BB962C8B-B14F-4D97-AF65-F5344CB8AC3E}">
        <p14:creationId xmlns:p14="http://schemas.microsoft.com/office/powerpoint/2010/main" val="162204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The Hyperledger Fabric trade finance platform targets a broad range of participants within the international trade ecosystem. First, banks and financial institutions can leverage our platform to offer more efficient and secure trade finance products to their clients. This can help them to attract new business and increase profitability. Second, businesses involved in international trade can benefit from faster transaction processing times, reduced costs, and enhanced security. Our platform can help them to improve their cash flow and manage their trade finance risks more effectively. Third, logistics providers can utilize our platform to facilitate document exchange and verification related to shipments. This can improve efficiency and transparency in the trade finance process. Finally, regulatory bodies can use our platform to monitor trade finance activities and ensure adherence to regulations. This can help to reduce the risk of fraud and financial crime in trade finance.</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10</a:t>
            </a:fld>
            <a:endParaRPr lang="en-IN"/>
          </a:p>
        </p:txBody>
      </p:sp>
    </p:spTree>
    <p:extLst>
      <p:ext uri="{BB962C8B-B14F-4D97-AF65-F5344CB8AC3E}">
        <p14:creationId xmlns:p14="http://schemas.microsoft.com/office/powerpoint/2010/main" val="1376695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Reaching our target market will require a multi-pronged approach. First, we will participate in industry events and conferences to connect with potential customers. This will allow us to showcase our platform and educate potential users about the benefits of blockchain technology in trade finance. Second, we will build partnerships and collaborations with established players in the trade finance ecosystem. This will help us to reach a wider audience and leverage the expertise of our partners. Third, we will develop a digital marketing strategy to reach potential customers online. This will include creating informative content, such as blog posts and white papers, and utilizing social media to promote our platform. Fourth, we will conduct educational outreach programs to help potential customers understand the benefits of our platform. Fifth, we will consider targeted advertising to reach specific demographics and business profiles. Finally, we will focus on providing a user-friendly platform with clear onboarding materials and tutorials. This will make it easy for new users to get started with our platform.</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11</a:t>
            </a:fld>
            <a:endParaRPr lang="en-IN"/>
          </a:p>
        </p:txBody>
      </p:sp>
    </p:spTree>
    <p:extLst>
      <p:ext uri="{BB962C8B-B14F-4D97-AF65-F5344CB8AC3E}">
        <p14:creationId xmlns:p14="http://schemas.microsoft.com/office/powerpoint/2010/main" val="795490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In conclusion, traditional trade finance processes are plagued by inefficiencies that lead to delays, high costs, and security risks. Our proposed solution, a secure and transparent trade finance platform built on Hyperledger Fabric, has the potential to revolutionize international trade. By automating processes, enhancing security, and improving transparency, our platform can streamline trade finance transactions and benefit all stakeholders involved in international trade. We believe that our platform has the potential to make international trade faster, cheaper, and safer for everyone.</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12</a:t>
            </a:fld>
            <a:endParaRPr lang="en-IN"/>
          </a:p>
        </p:txBody>
      </p:sp>
    </p:spTree>
    <p:extLst>
      <p:ext uri="{BB962C8B-B14F-4D97-AF65-F5344CB8AC3E}">
        <p14:creationId xmlns:p14="http://schemas.microsoft.com/office/powerpoint/2010/main" val="2587445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International trade is the backbone of the global economy. However, it is often hindered by inefficiencies in traditional trade finance processes. These processes are manual, paper-based, and prone to errors. This leads to delays in transactions, which can disrupt supply chains and cause financial losses. Traditional trade finance is also expensive, with high fees associated with document processing and intermediaries. Additionally, paper-based documents are vulnerable to fraud and forgery. Finally, the lack of transparency in traditional trade finance makes it difficult for all parties involved to track the progress of a transaction.</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2</a:t>
            </a:fld>
            <a:endParaRPr lang="en-IN"/>
          </a:p>
        </p:txBody>
      </p:sp>
    </p:spTree>
    <p:extLst>
      <p:ext uri="{BB962C8B-B14F-4D97-AF65-F5344CB8AC3E}">
        <p14:creationId xmlns:p14="http://schemas.microsoft.com/office/powerpoint/2010/main" val="207223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The inefficiencies in traditional trade finance have a significant negative impact on the global economy. Delays in trade transactions can disrupt supply chains and lead to lost sales opportunities. These inefficiencies also increase costs for businesses, who must pay for document processing, intermediaries, and insurance against fraud. The risk of fraud is a major concern in traditional trade finance, with businesses losing billions of dollars each year. Ultimately, these problems hinder global economic growth by making it more difficult and expensive to conduct international trade.</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3</a:t>
            </a:fld>
            <a:endParaRPr lang="en-IN"/>
          </a:p>
        </p:txBody>
      </p:sp>
    </p:spTree>
    <p:extLst>
      <p:ext uri="{BB962C8B-B14F-4D97-AF65-F5344CB8AC3E}">
        <p14:creationId xmlns:p14="http://schemas.microsoft.com/office/powerpoint/2010/main" val="81061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Our proposed solution to these challenges is a secure and transparent trade finance platform built on Hyperledger Fabric, an open-source blockchain platform designed for building secure and scalable business networks. Our platform automates document exchange, eliminating the need for manual processing and reducing the risk of errors. It leverages smart contracts, self-executing code stored on the blockchain, to ensure that transactions are completed only when all pre-defined conditions are met. This enhances security and reduces the risk of fraud. Additionally, our platform provides all participants with a shared ledger, providing real-time visibility into the status of a transaction and fostering trust among all stakeholders. By automating processes, improving security, and increasing transparency, the Hyperledger Fabric trade finance platform can significantly reduce the costs associated with traditional trade finance.</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4</a:t>
            </a:fld>
            <a:endParaRPr lang="en-IN"/>
          </a:p>
        </p:txBody>
      </p:sp>
    </p:spTree>
    <p:extLst>
      <p:ext uri="{BB962C8B-B14F-4D97-AF65-F5344CB8AC3E}">
        <p14:creationId xmlns:p14="http://schemas.microsoft.com/office/powerpoint/2010/main" val="324480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Let's take a closer look at how our Hyperledger Fabric trade finance platform works. First, a trade transaction is initiated on the platform, with details of the goods, payment terms, and required documents being uploaded. These documents can include invoices, bills of lading, and certificates of origin. Once the documents are uploaded, smart contracts automatically verify and approve them based on pre-defined conditions. These conditions may include the verification of the buyer's creditworthiness or the receipt of confirmation that the goods have been shipped. Once all conditions are met, the smart contract automatically triggers the release of payment from the buyer's bank to the seller's bank. This eliminates the need for manual approvals and significantly reduces transaction processing times.</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5</a:t>
            </a:fld>
            <a:endParaRPr lang="en-IN"/>
          </a:p>
        </p:txBody>
      </p:sp>
    </p:spTree>
    <p:extLst>
      <p:ext uri="{BB962C8B-B14F-4D97-AF65-F5344CB8AC3E}">
        <p14:creationId xmlns:p14="http://schemas.microsoft.com/office/powerpoint/2010/main" val="3587673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The Hyperledger Fabric trade finance platform offers a number of significant benefits over traditional trade finance processes. First, it automates many manual tasks, which significantly increases efficiency and reduces processing times. Second, the platform leverages blockchain technology to provide a high level of security for trade transactions. All documents and data are stored on a tamper-proof ledger, making them virtually impossible to counterfeit or alter. Additionally, smart contracts ensure that transactions are completed only when all pre-defined conditions are met. Third, the platform provides all participants with a shared ledger, giving them real-time visibility into the status of a transaction. This transparency fosters trust and accountability among all stakeholders. Finally, by automating processes, reducing errors, and eliminating the need for intermediaries, the Hyperledger Fabric trade finance platform can significantly reduce the costs associated with traditional trade finance.</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6</a:t>
            </a:fld>
            <a:endParaRPr lang="en-IN"/>
          </a:p>
        </p:txBody>
      </p:sp>
    </p:spTree>
    <p:extLst>
      <p:ext uri="{BB962C8B-B14F-4D97-AF65-F5344CB8AC3E}">
        <p14:creationId xmlns:p14="http://schemas.microsoft.com/office/powerpoint/2010/main" val="144069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Our Hyperledger Fabric trade finance platform offers several unique advantages over other trade finance solutions. First, our platform utilizes a permissioned blockchain architecture, meaning only authorized participants can join the network. This controlled environment ensures compliance with regulations and maintains the privacy of sensitive trade data. Additionally, our platform leverages robust cryptography to guarantee the immutability and tamper-proof nature of trade documents. Second, Hyperledger Fabric offers a scalable architecture that can accommodate a growing number of users and transaction volume. This ensures that our platform can meet the needs of the global trade finance market. Third, by building on an open-source platform, we foster collaboration and innovation within the trade finance community. This allows for continuous improvement of the platform to address evolving needs. Finally, our platform is designed to be user-friendly, with an intuitive interface that can be easily adopted by all stakeholders involved in trade finance.</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7</a:t>
            </a:fld>
            <a:endParaRPr lang="en-IN"/>
          </a:p>
        </p:txBody>
      </p:sp>
    </p:spTree>
    <p:extLst>
      <p:ext uri="{BB962C8B-B14F-4D97-AF65-F5344CB8AC3E}">
        <p14:creationId xmlns:p14="http://schemas.microsoft.com/office/powerpoint/2010/main" val="245919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While our Hyperledger Fabric trade finance platform offers a compelling solution, there are existing players and challenges to consider. There are several established trade finance platforms already in operation. These platforms may offer some level of automation and document management, but they may lack the security and efficiency benefits of blockchain technology. Additionally, alternative trade finance solutions, such as supply chain finance, can compete with traditional trade finance products. However, these solutions might not offer the same level of security and transparency as a blockchain-based platform. Beyond competition, there are also barriers to entry that need to be considered. Setting up and managing a Hyperledger Fabric network requires technical expertise. This can be a barrier for some businesses and financial institutions that lack the necessary in-house skills or resources. Additionally, building a critical mass of users across banks, businesses, and other stakeholders can be challenging initially. The regulatory environment surrounding blockchain technology in trade finance is still evolving. Uncertainties regarding regulatory compliance can create hesitation for some institutions to adopt the technology.</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8</a:t>
            </a:fld>
            <a:endParaRPr lang="en-IN"/>
          </a:p>
        </p:txBody>
      </p:sp>
    </p:spTree>
    <p:extLst>
      <p:ext uri="{BB962C8B-B14F-4D97-AF65-F5344CB8AC3E}">
        <p14:creationId xmlns:p14="http://schemas.microsoft.com/office/powerpoint/2010/main" val="2288991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Despite these challenges, our Hyperledger Fabric solution offers several competitive advantages. First, our platform leverages the inherent security features of blockchain technology to provide a more secure and tamper-proof environment compared to traditional trade finance platforms. All documents and data are stored on a distributed ledger, making them highly resistant to fraud and cyberattacks. Second, our platform provides all participants with a shared ledger, fostering greater transparency and trust in the trade finance process. Everyone involved in a transaction can see the status of the transaction in real time. This transparency helps to reduce errors and disputes. Third, we are committed to developing a user-friendly platform that is easy to use for all stakeholders involved in trade finance. </a:t>
            </a:r>
            <a:r>
              <a:rPr lang="en-IN" b="0" i="0" dirty="0">
                <a:solidFill>
                  <a:srgbClr val="1F1F1F"/>
                </a:solidFill>
                <a:effectLst/>
                <a:highlight>
                  <a:srgbClr val="FFFFFF"/>
                </a:highlight>
                <a:latin typeface="Google Sans"/>
              </a:rPr>
              <a:t>Finally, </a:t>
            </a:r>
            <a:r>
              <a:rPr lang="en-US" b="0" i="0" dirty="0">
                <a:solidFill>
                  <a:srgbClr val="1F1F1F"/>
                </a:solidFill>
                <a:effectLst/>
                <a:highlight>
                  <a:srgbClr val="FFFFFF"/>
                </a:highlight>
                <a:latin typeface="Google Sans"/>
              </a:rPr>
              <a:t>We believe that collaboration is key to the success of our Hyperledger Fabric trade finance platform. We plan to build a consortium of leading banks, businesses, and regulatory bodies as early adopters. This consortium will help to develop the platform, promote its adoption, and ensure that it meets the needs of the trade finance industry. In addition to collaboration, we also plan to offer industry-specific customization. Our platform can be tailored to address the specific needs of different trade finance sectors, such as commodities trade or cross-border financing. This will make our platform more attractive to a wider range of users.</a:t>
            </a:r>
            <a:endParaRPr lang="en-IN" dirty="0"/>
          </a:p>
        </p:txBody>
      </p:sp>
      <p:sp>
        <p:nvSpPr>
          <p:cNvPr id="4" name="Slide Number Placeholder 3"/>
          <p:cNvSpPr>
            <a:spLocks noGrp="1"/>
          </p:cNvSpPr>
          <p:nvPr>
            <p:ph type="sldNum" sz="quarter" idx="5"/>
          </p:nvPr>
        </p:nvSpPr>
        <p:spPr/>
        <p:txBody>
          <a:bodyPr/>
          <a:lstStyle/>
          <a:p>
            <a:fld id="{C34A223C-16D0-4B24-9238-37248EE7DBF9}" type="slidenum">
              <a:rPr lang="en-IN" smtClean="0"/>
              <a:t>9</a:t>
            </a:fld>
            <a:endParaRPr lang="en-IN"/>
          </a:p>
        </p:txBody>
      </p:sp>
    </p:spTree>
    <p:extLst>
      <p:ext uri="{BB962C8B-B14F-4D97-AF65-F5344CB8AC3E}">
        <p14:creationId xmlns:p14="http://schemas.microsoft.com/office/powerpoint/2010/main" val="4024307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4/5/2024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97076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4/5/2024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9922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4/5/2024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882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4/5/2024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7396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4/5/2024</a:t>
            </a:fld>
            <a:endParaRPr lang="en-US" dirty="0"/>
          </a:p>
        </p:txBody>
      </p:sp>
    </p:spTree>
    <p:extLst>
      <p:ext uri="{BB962C8B-B14F-4D97-AF65-F5344CB8AC3E}">
        <p14:creationId xmlns:p14="http://schemas.microsoft.com/office/powerpoint/2010/main" val="1902335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4/5/2024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9450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4/5/2024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548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4/5/2024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6295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4/5/2024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25164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4/5/2024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14785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4/5/2024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78699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4/5/2024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26770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lickr.com/photos/nodstrum/4264351078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hyperledger-fabric.readthedocs.io/en/release-1.2/write_first_app.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technofaq.org/posts/2018/02/6-ways-to-increase-the-efficiency-of-your-busines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flickr.com/photos/european_parliament/612692405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techzim.co.zw/2019/05/infographic-how-blockchain-will-turn-industries-on-their-hea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descr="A map of the world&#10;&#10;Description automatically generated">
            <a:extLst>
              <a:ext uri="{FF2B5EF4-FFF2-40B4-BE49-F238E27FC236}">
                <a16:creationId xmlns:a16="http://schemas.microsoft.com/office/drawing/2014/main" id="{A514288E-C2F6-0511-9BC9-8C23E34F015E}"/>
              </a:ext>
            </a:extLst>
          </p:cNvPr>
          <p:cNvPicPr>
            <a:picLocks noChangeAspect="1"/>
          </p:cNvPicPr>
          <p:nvPr/>
        </p:nvPicPr>
        <p:blipFill rotWithShape="1">
          <a:blip r:embed="rId3"/>
          <a:srcRect l="16723" r="16726" b="3"/>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45" name="Freeform: Shape 44">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7" name="Freeform: Shape 46">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9" name="Freeform: Shape 48">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ctrTitle"/>
          </p:nvPr>
        </p:nvSpPr>
        <p:spPr>
          <a:xfrm>
            <a:off x="1180531" y="1346268"/>
            <a:ext cx="5274860" cy="3066706"/>
          </a:xfrm>
        </p:spPr>
        <p:txBody>
          <a:bodyPr anchor="b">
            <a:normAutofit/>
          </a:bodyPr>
          <a:lstStyle/>
          <a:p>
            <a:pPr>
              <a:lnSpc>
                <a:spcPct val="110000"/>
              </a:lnSpc>
            </a:pPr>
            <a:r>
              <a:rPr lang="en-US" sz="4200">
                <a:ea typeface="+mj-lt"/>
                <a:cs typeface="+mj-lt"/>
              </a:rPr>
              <a:t>Transforming Trade Finance: A Hyperledger Fabric Solution</a:t>
            </a:r>
            <a:endParaRPr lang="en-US" sz="4200"/>
          </a:p>
        </p:txBody>
      </p:sp>
      <p:sp>
        <p:nvSpPr>
          <p:cNvPr id="3" name="Subtitle 2"/>
          <p:cNvSpPr>
            <a:spLocks noGrp="1"/>
          </p:cNvSpPr>
          <p:nvPr>
            <p:ph type="subTitle" idx="1"/>
          </p:nvPr>
        </p:nvSpPr>
        <p:spPr>
          <a:xfrm>
            <a:off x="3783" y="5707163"/>
            <a:ext cx="3944644" cy="1164951"/>
          </a:xfrm>
        </p:spPr>
        <p:txBody>
          <a:bodyPr vert="horz" lIns="91440" tIns="45720" rIns="91440" bIns="45720" rtlCol="0" anchor="t">
            <a:normAutofit/>
          </a:bodyPr>
          <a:lstStyle/>
          <a:p>
            <a:r>
              <a:rPr lang="en-US" sz="2000">
                <a:ea typeface="+mn-lt"/>
                <a:cs typeface="+mn-lt"/>
              </a:rPr>
              <a:t>By: Nikhil Gupta and Deepanshi Bansal</a:t>
            </a:r>
            <a:endParaRPr lang="en-US" sz="2000">
              <a:ea typeface="Meiryo"/>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group of tall buildings&#10;&#10;Description automatically generated">
            <a:extLst>
              <a:ext uri="{FF2B5EF4-FFF2-40B4-BE49-F238E27FC236}">
                <a16:creationId xmlns:a16="http://schemas.microsoft.com/office/drawing/2014/main" id="{8619E85D-ECA7-C07D-E158-99E9F729F88A}"/>
              </a:ext>
            </a:extLst>
          </p:cNvPr>
          <p:cNvPicPr>
            <a:picLocks noChangeAspect="1"/>
          </p:cNvPicPr>
          <p:nvPr/>
        </p:nvPicPr>
        <p:blipFill rotWithShape="1">
          <a:blip r:embed="rId3"/>
          <a:srcRect r="912" b="-1"/>
          <a:stretch/>
        </p:blipFill>
        <p:spPr>
          <a:xfrm>
            <a:off x="1524" y="10"/>
            <a:ext cx="12188952" cy="6857990"/>
          </a:xfrm>
          <a:prstGeom prst="rect">
            <a:avLst/>
          </a:prstGeom>
        </p:spPr>
      </p:pic>
      <p:sp>
        <p:nvSpPr>
          <p:cNvPr id="26" name="Freeform: Shape 25">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5EA50E-91FE-2B40-CC10-11BFD72CB46B}"/>
              </a:ext>
            </a:extLst>
          </p:cNvPr>
          <p:cNvSpPr>
            <a:spLocks noGrp="1"/>
          </p:cNvSpPr>
          <p:nvPr>
            <p:ph type="title"/>
          </p:nvPr>
        </p:nvSpPr>
        <p:spPr>
          <a:xfrm>
            <a:off x="2245932" y="893763"/>
            <a:ext cx="7340048" cy="1651054"/>
          </a:xfrm>
        </p:spPr>
        <p:txBody>
          <a:bodyPr anchor="b">
            <a:normAutofit/>
          </a:bodyPr>
          <a:lstStyle/>
          <a:p>
            <a:r>
              <a:rPr lang="en-US">
                <a:ea typeface="+mj-lt"/>
                <a:cs typeface="+mj-lt"/>
              </a:rPr>
              <a:t>Target Market</a:t>
            </a:r>
            <a:endParaRPr lang="en-US"/>
          </a:p>
        </p:txBody>
      </p:sp>
      <p:sp>
        <p:nvSpPr>
          <p:cNvPr id="3" name="Content Placeholder 2">
            <a:extLst>
              <a:ext uri="{FF2B5EF4-FFF2-40B4-BE49-F238E27FC236}">
                <a16:creationId xmlns:a16="http://schemas.microsoft.com/office/drawing/2014/main" id="{6CC768AA-A6E9-3F99-6328-9FD78FC67FCD}"/>
              </a:ext>
            </a:extLst>
          </p:cNvPr>
          <p:cNvSpPr>
            <a:spLocks noGrp="1"/>
          </p:cNvSpPr>
          <p:nvPr>
            <p:ph idx="1"/>
          </p:nvPr>
        </p:nvSpPr>
        <p:spPr>
          <a:xfrm>
            <a:off x="2245932" y="2775004"/>
            <a:ext cx="7340048" cy="3189233"/>
          </a:xfrm>
        </p:spPr>
        <p:txBody>
          <a:bodyPr vert="horz" lIns="109728" tIns="109728" rIns="109728" bIns="91440" rtlCol="0">
            <a:normAutofit/>
          </a:bodyPr>
          <a:lstStyle/>
          <a:p>
            <a:pPr marL="285750" indent="-285750">
              <a:buFont typeface="Arial" panose="020B0503020204020204" pitchFamily="34" charset="0"/>
              <a:buChar char="•"/>
            </a:pPr>
            <a:r>
              <a:rPr lang="en-US" dirty="0">
                <a:ea typeface="+mn-lt"/>
                <a:cs typeface="+mn-lt"/>
              </a:rPr>
              <a:t>Banks and Financial Institutions</a:t>
            </a:r>
            <a:endParaRPr lang="en-US" dirty="0">
              <a:ea typeface="Meiryo"/>
            </a:endParaRPr>
          </a:p>
          <a:p>
            <a:pPr marL="285750" indent="-285750">
              <a:buFont typeface="Arial" panose="020B0503020204020204" pitchFamily="34" charset="0"/>
              <a:buChar char="•"/>
            </a:pPr>
            <a:r>
              <a:rPr lang="en-US" dirty="0">
                <a:ea typeface="+mn-lt"/>
                <a:cs typeface="+mn-lt"/>
              </a:rPr>
              <a:t>Businesses (Importers &amp; Exporters)</a:t>
            </a:r>
            <a:endParaRPr lang="en-US" dirty="0">
              <a:ea typeface="Meiryo"/>
            </a:endParaRPr>
          </a:p>
          <a:p>
            <a:pPr marL="285750" indent="-285750">
              <a:buFont typeface="Arial" panose="020B0503020204020204" pitchFamily="34" charset="0"/>
              <a:buChar char="•"/>
            </a:pPr>
            <a:r>
              <a:rPr lang="en-US" dirty="0">
                <a:ea typeface="+mn-lt"/>
                <a:cs typeface="+mn-lt"/>
              </a:rPr>
              <a:t>Logistics Providers</a:t>
            </a:r>
            <a:endParaRPr lang="en-US" dirty="0">
              <a:ea typeface="Meiryo"/>
            </a:endParaRPr>
          </a:p>
          <a:p>
            <a:pPr marL="285750" indent="-285750">
              <a:buFont typeface="Arial" panose="020B0503020204020204" pitchFamily="34" charset="0"/>
              <a:buChar char="•"/>
            </a:pPr>
            <a:r>
              <a:rPr lang="en-US" dirty="0">
                <a:ea typeface="+mn-lt"/>
                <a:cs typeface="+mn-lt"/>
              </a:rPr>
              <a:t>Regulatory Bodies</a:t>
            </a:r>
            <a:endParaRPr lang="en-US" dirty="0">
              <a:ea typeface="Meiryo"/>
            </a:endParaRPr>
          </a:p>
        </p:txBody>
      </p:sp>
    </p:spTree>
    <p:extLst>
      <p:ext uri="{BB962C8B-B14F-4D97-AF65-F5344CB8AC3E}">
        <p14:creationId xmlns:p14="http://schemas.microsoft.com/office/powerpoint/2010/main" val="93058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Icon megaphone icon graphic design | Free stock vector - 457673">
            <a:extLst>
              <a:ext uri="{FF2B5EF4-FFF2-40B4-BE49-F238E27FC236}">
                <a16:creationId xmlns:a16="http://schemas.microsoft.com/office/drawing/2014/main" id="{37E2F0B9-2D25-D9AB-D86C-B8834C45D730}"/>
              </a:ext>
            </a:extLst>
          </p:cNvPr>
          <p:cNvPicPr>
            <a:picLocks noChangeAspect="1"/>
          </p:cNvPicPr>
          <p:nvPr/>
        </p:nvPicPr>
        <p:blipFill rotWithShape="1">
          <a:blip r:embed="rId3"/>
          <a:srcRect l="3184" r="-1" b="-1"/>
          <a:stretch/>
        </p:blipFill>
        <p:spPr>
          <a:xfrm>
            <a:off x="20" y="10"/>
            <a:ext cx="9947062" cy="6857990"/>
          </a:xfrm>
          <a:prstGeom prst="rect">
            <a:avLst/>
          </a:prstGeom>
        </p:spPr>
      </p:pic>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4" name="Freeform: Shape 23">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149ECF5-EA45-C4A7-11F5-1273A5ACFA05}"/>
              </a:ext>
            </a:extLst>
          </p:cNvPr>
          <p:cNvSpPr>
            <a:spLocks noGrp="1"/>
          </p:cNvSpPr>
          <p:nvPr>
            <p:ph type="title"/>
          </p:nvPr>
        </p:nvSpPr>
        <p:spPr>
          <a:xfrm>
            <a:off x="8095101" y="573882"/>
            <a:ext cx="3689406" cy="1944371"/>
          </a:xfrm>
        </p:spPr>
        <p:txBody>
          <a:bodyPr anchor="b">
            <a:normAutofit/>
          </a:bodyPr>
          <a:lstStyle/>
          <a:p>
            <a:r>
              <a:rPr lang="en-US">
                <a:ea typeface="+mj-lt"/>
                <a:cs typeface="+mj-lt"/>
              </a:rPr>
              <a:t>Reaching Customers </a:t>
            </a:r>
            <a:endParaRPr lang="en-US"/>
          </a:p>
        </p:txBody>
      </p:sp>
      <p:sp>
        <p:nvSpPr>
          <p:cNvPr id="3" name="Content Placeholder 2">
            <a:extLst>
              <a:ext uri="{FF2B5EF4-FFF2-40B4-BE49-F238E27FC236}">
                <a16:creationId xmlns:a16="http://schemas.microsoft.com/office/drawing/2014/main" id="{385C8F1B-6B2E-9010-58BC-BADADC26A9DF}"/>
              </a:ext>
            </a:extLst>
          </p:cNvPr>
          <p:cNvSpPr>
            <a:spLocks noGrp="1"/>
          </p:cNvSpPr>
          <p:nvPr>
            <p:ph idx="1"/>
          </p:nvPr>
        </p:nvSpPr>
        <p:spPr>
          <a:xfrm>
            <a:off x="7962052" y="2518754"/>
            <a:ext cx="4044985" cy="3450886"/>
          </a:xfrm>
        </p:spPr>
        <p:txBody>
          <a:bodyPr vert="horz" lIns="109728" tIns="109728" rIns="109728" bIns="91440" rtlCol="0" anchor="t">
            <a:normAutofit/>
          </a:bodyPr>
          <a:lstStyle/>
          <a:p>
            <a:pPr marL="285750" indent="-285750">
              <a:lnSpc>
                <a:spcPct val="130000"/>
              </a:lnSpc>
              <a:buFont typeface="Arial" panose="020B0503020204020204" pitchFamily="34" charset="0"/>
              <a:buChar char="•"/>
            </a:pPr>
            <a:r>
              <a:rPr lang="en-US" sz="1600" dirty="0">
                <a:ea typeface="+mn-lt"/>
                <a:cs typeface="+mn-lt"/>
              </a:rPr>
              <a:t>Industry Events &amp; Conferences</a:t>
            </a:r>
            <a:endParaRPr lang="en-US" sz="1600">
              <a:ea typeface="Meiryo"/>
            </a:endParaRPr>
          </a:p>
          <a:p>
            <a:pPr marL="285750" indent="-285750">
              <a:lnSpc>
                <a:spcPct val="130000"/>
              </a:lnSpc>
              <a:buFont typeface="Arial" panose="020B0503020204020204" pitchFamily="34" charset="0"/>
              <a:buChar char="•"/>
            </a:pPr>
            <a:r>
              <a:rPr lang="en-US" sz="1600" dirty="0">
                <a:ea typeface="+mn-lt"/>
                <a:cs typeface="+mn-lt"/>
              </a:rPr>
              <a:t>Partnerships &amp; Collaborations</a:t>
            </a:r>
            <a:endParaRPr lang="en-US" sz="1600">
              <a:ea typeface="Meiryo"/>
            </a:endParaRPr>
          </a:p>
          <a:p>
            <a:pPr marL="285750" indent="-285750">
              <a:lnSpc>
                <a:spcPct val="130000"/>
              </a:lnSpc>
              <a:buFont typeface="Arial" panose="020B0503020204020204" pitchFamily="34" charset="0"/>
              <a:buChar char="•"/>
            </a:pPr>
            <a:r>
              <a:rPr lang="en-US" sz="1600" dirty="0">
                <a:ea typeface="+mn-lt"/>
                <a:cs typeface="+mn-lt"/>
              </a:rPr>
              <a:t>Digital Marketing Strategy</a:t>
            </a:r>
            <a:endParaRPr lang="en-US" sz="1600">
              <a:ea typeface="Meiryo"/>
            </a:endParaRPr>
          </a:p>
          <a:p>
            <a:pPr marL="285750" indent="-285750">
              <a:lnSpc>
                <a:spcPct val="130000"/>
              </a:lnSpc>
              <a:buFont typeface="Arial" panose="020B0503020204020204" pitchFamily="34" charset="0"/>
              <a:buChar char="•"/>
            </a:pPr>
            <a:r>
              <a:rPr lang="en-US" sz="1600" dirty="0">
                <a:ea typeface="+mn-lt"/>
                <a:cs typeface="+mn-lt"/>
              </a:rPr>
              <a:t>Educational Outreach</a:t>
            </a:r>
            <a:endParaRPr lang="en-US" sz="1600">
              <a:ea typeface="Meiryo"/>
            </a:endParaRPr>
          </a:p>
          <a:p>
            <a:pPr marL="285750" indent="-285750">
              <a:lnSpc>
                <a:spcPct val="130000"/>
              </a:lnSpc>
              <a:buFont typeface="Arial" panose="020B0503020204020204" pitchFamily="34" charset="0"/>
              <a:buChar char="•"/>
            </a:pPr>
            <a:r>
              <a:rPr lang="en-US" sz="1600" dirty="0">
                <a:ea typeface="+mn-lt"/>
                <a:cs typeface="+mn-lt"/>
              </a:rPr>
              <a:t>Targeted Advertising</a:t>
            </a:r>
            <a:endParaRPr lang="en-US" sz="1600">
              <a:ea typeface="Meiryo"/>
            </a:endParaRPr>
          </a:p>
          <a:p>
            <a:pPr marL="285750" indent="-285750">
              <a:lnSpc>
                <a:spcPct val="130000"/>
              </a:lnSpc>
              <a:buFont typeface="Arial" panose="020B0503020204020204" pitchFamily="34" charset="0"/>
              <a:buChar char="•"/>
            </a:pPr>
            <a:r>
              <a:rPr lang="en-US" sz="1600" dirty="0">
                <a:ea typeface="+mn-lt"/>
                <a:cs typeface="+mn-lt"/>
              </a:rPr>
              <a:t>Focus on User Experience</a:t>
            </a:r>
            <a:endParaRPr lang="en-US" sz="1600">
              <a:ea typeface="Meiryo"/>
            </a:endParaRPr>
          </a:p>
        </p:txBody>
      </p:sp>
    </p:spTree>
    <p:extLst>
      <p:ext uri="{BB962C8B-B14F-4D97-AF65-F5344CB8AC3E}">
        <p14:creationId xmlns:p14="http://schemas.microsoft.com/office/powerpoint/2010/main" val="252531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0ACA6C3-F2FA-4894-85C1-9FA605104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9" name="Freeform: Shape 48">
            <a:extLst>
              <a:ext uri="{FF2B5EF4-FFF2-40B4-BE49-F238E27FC236}">
                <a16:creationId xmlns:a16="http://schemas.microsoft.com/office/drawing/2014/main" id="{76922BA5-6683-4195-97C3-F3D2A0BB1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26626" y="-5026319"/>
            <a:ext cx="2138900" cy="12191541"/>
          </a:xfrm>
          <a:custGeom>
            <a:avLst/>
            <a:gdLst>
              <a:gd name="connsiteX0" fmla="*/ 0 w 2382867"/>
              <a:gd name="connsiteY0" fmla="*/ 12191541 h 12191541"/>
              <a:gd name="connsiteX1" fmla="*/ 0 w 2382867"/>
              <a:gd name="connsiteY1" fmla="*/ 0 h 12191541"/>
              <a:gd name="connsiteX2" fmla="*/ 1758230 w 2382867"/>
              <a:gd name="connsiteY2" fmla="*/ 0 h 12191541"/>
              <a:gd name="connsiteX3" fmla="*/ 1849759 w 2382867"/>
              <a:gd name="connsiteY3" fmla="*/ 405062 h 12191541"/>
              <a:gd name="connsiteX4" fmla="*/ 2382867 w 2382867"/>
              <a:gd name="connsiteY4" fmla="*/ 6524518 h 12191541"/>
              <a:gd name="connsiteX5" fmla="*/ 1334945 w 2382867"/>
              <a:gd name="connsiteY5" fmla="*/ 12017007 h 12191541"/>
              <a:gd name="connsiteX6" fmla="*/ 1268170 w 2382867"/>
              <a:gd name="connsiteY6" fmla="*/ 12191541 h 1219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867" h="12191541">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27211" y="-4339476"/>
            <a:ext cx="1137882"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139A4A8-0AF2-280C-B2D3-4A836ABD49DF}"/>
              </a:ext>
            </a:extLst>
          </p:cNvPr>
          <p:cNvSpPr>
            <a:spLocks noGrp="1"/>
          </p:cNvSpPr>
          <p:nvPr>
            <p:ph type="title"/>
          </p:nvPr>
        </p:nvSpPr>
        <p:spPr>
          <a:xfrm>
            <a:off x="1217944" y="543687"/>
            <a:ext cx="9756112" cy="1046868"/>
          </a:xfrm>
        </p:spPr>
        <p:txBody>
          <a:bodyPr anchor="ctr">
            <a:normAutofit/>
          </a:bodyPr>
          <a:lstStyle/>
          <a:p>
            <a:pPr algn="ctr"/>
            <a:r>
              <a:rPr lang="en-US" b="0" dirty="0">
                <a:ea typeface="+mj-lt"/>
                <a:cs typeface="+mj-lt"/>
              </a:rPr>
              <a:t>Conclusion</a:t>
            </a:r>
            <a:endParaRPr lang="en-US"/>
          </a:p>
        </p:txBody>
      </p:sp>
      <p:sp>
        <p:nvSpPr>
          <p:cNvPr id="51" name="Freeform: Shape 50">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0529" y="-4583452"/>
            <a:ext cx="1011248"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2" name="Content Placeholder 2">
            <a:extLst>
              <a:ext uri="{FF2B5EF4-FFF2-40B4-BE49-F238E27FC236}">
                <a16:creationId xmlns:a16="http://schemas.microsoft.com/office/drawing/2014/main" id="{6C1D56EF-0808-76E4-6472-DBCA47288F5A}"/>
              </a:ext>
            </a:extLst>
          </p:cNvPr>
          <p:cNvGraphicFramePr>
            <a:graphicFrameLocks noGrp="1"/>
          </p:cNvGraphicFramePr>
          <p:nvPr>
            <p:ph idx="1"/>
            <p:extLst>
              <p:ext uri="{D42A27DB-BD31-4B8C-83A1-F6EECF244321}">
                <p14:modId xmlns:p14="http://schemas.microsoft.com/office/powerpoint/2010/main" val="966154278"/>
              </p:ext>
            </p:extLst>
          </p:nvPr>
        </p:nvGraphicFramePr>
        <p:xfrm>
          <a:off x="1920875" y="2812010"/>
          <a:ext cx="8769350" cy="3289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41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D6D8-8839-D295-03F8-28EA1A77906A}"/>
              </a:ext>
            </a:extLst>
          </p:cNvPr>
          <p:cNvSpPr>
            <a:spLocks noGrp="1"/>
          </p:cNvSpPr>
          <p:nvPr>
            <p:ph type="ctrTitle"/>
          </p:nvPr>
        </p:nvSpPr>
        <p:spPr/>
        <p:txBody>
          <a:bodyPr/>
          <a:lstStyle/>
          <a:p>
            <a:r>
              <a:rPr lang="en-US" b="0" dirty="0">
                <a:solidFill>
                  <a:srgbClr val="262626"/>
                </a:solidFill>
                <a:ea typeface="+mj-lt"/>
                <a:cs typeface="+mj-lt"/>
              </a:rPr>
              <a:t>Thank You</a:t>
            </a:r>
            <a:endParaRPr lang="en-US" dirty="0"/>
          </a:p>
        </p:txBody>
      </p:sp>
    </p:spTree>
    <p:extLst>
      <p:ext uri="{BB962C8B-B14F-4D97-AF65-F5344CB8AC3E}">
        <p14:creationId xmlns:p14="http://schemas.microsoft.com/office/powerpoint/2010/main" val="65267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Free Images : work, book, black and white, wood, texture, pile, line ...">
            <a:extLst>
              <a:ext uri="{FF2B5EF4-FFF2-40B4-BE49-F238E27FC236}">
                <a16:creationId xmlns:a16="http://schemas.microsoft.com/office/drawing/2014/main" id="{E6E996B1-0FAA-BF53-2EC8-4E158113D5F1}"/>
              </a:ext>
            </a:extLst>
          </p:cNvPr>
          <p:cNvPicPr>
            <a:picLocks noChangeAspect="1"/>
          </p:cNvPicPr>
          <p:nvPr/>
        </p:nvPicPr>
        <p:blipFill rotWithShape="1">
          <a:blip r:embed="rId3"/>
          <a:srcRect t="15710" r="-1" b="-1"/>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0D74F3-C655-1A70-56DE-8B34696CF82A}"/>
              </a:ext>
            </a:extLst>
          </p:cNvPr>
          <p:cNvSpPr>
            <a:spLocks noGrp="1"/>
          </p:cNvSpPr>
          <p:nvPr>
            <p:ph type="title"/>
          </p:nvPr>
        </p:nvSpPr>
        <p:spPr>
          <a:xfrm>
            <a:off x="2245932" y="893763"/>
            <a:ext cx="7340048" cy="1651054"/>
          </a:xfrm>
        </p:spPr>
        <p:txBody>
          <a:bodyPr anchor="b">
            <a:normAutofit/>
          </a:bodyPr>
          <a:lstStyle/>
          <a:p>
            <a:r>
              <a:rPr lang="en-US" dirty="0">
                <a:ea typeface="+mj-lt"/>
                <a:cs typeface="+mj-lt"/>
              </a:rPr>
              <a:t>The Problem: Traditional Trade Finance Inefficiencies</a:t>
            </a:r>
            <a:endParaRPr lang="en-US" dirty="0"/>
          </a:p>
        </p:txBody>
      </p:sp>
      <p:sp>
        <p:nvSpPr>
          <p:cNvPr id="3" name="Content Placeholder 2">
            <a:extLst>
              <a:ext uri="{FF2B5EF4-FFF2-40B4-BE49-F238E27FC236}">
                <a16:creationId xmlns:a16="http://schemas.microsoft.com/office/drawing/2014/main" id="{F6C97523-ECF7-D404-E08A-0F607363944B}"/>
              </a:ext>
            </a:extLst>
          </p:cNvPr>
          <p:cNvSpPr>
            <a:spLocks noGrp="1"/>
          </p:cNvSpPr>
          <p:nvPr>
            <p:ph idx="1"/>
          </p:nvPr>
        </p:nvSpPr>
        <p:spPr>
          <a:xfrm>
            <a:off x="2245932" y="2775004"/>
            <a:ext cx="7340048" cy="3189233"/>
          </a:xfrm>
        </p:spPr>
        <p:txBody>
          <a:bodyPr vert="horz" lIns="109728" tIns="109728" rIns="109728" bIns="91440" rtlCol="0">
            <a:normAutofit/>
          </a:bodyPr>
          <a:lstStyle/>
          <a:p>
            <a:pPr marL="285750" indent="-285750">
              <a:buFont typeface="Arial" panose="020B0503020204020204" pitchFamily="34" charset="0"/>
              <a:buChar char="•"/>
            </a:pPr>
            <a:r>
              <a:rPr lang="en-US" dirty="0">
                <a:ea typeface="+mn-lt"/>
                <a:cs typeface="+mn-lt"/>
              </a:rPr>
              <a:t>Manual, paper-based processes</a:t>
            </a:r>
            <a:endParaRPr lang="en-US" dirty="0">
              <a:ea typeface="Meiryo"/>
            </a:endParaRPr>
          </a:p>
          <a:p>
            <a:pPr marL="285750" indent="-285750">
              <a:buFont typeface="Arial" panose="020B0503020204020204" pitchFamily="34" charset="0"/>
              <a:buChar char="•"/>
            </a:pPr>
            <a:r>
              <a:rPr lang="en-US" dirty="0">
                <a:ea typeface="+mn-lt"/>
                <a:cs typeface="+mn-lt"/>
              </a:rPr>
              <a:t>Delays and errors</a:t>
            </a:r>
            <a:endParaRPr lang="en-US" dirty="0">
              <a:ea typeface="Meiryo"/>
            </a:endParaRPr>
          </a:p>
          <a:p>
            <a:pPr marL="285750" indent="-285750">
              <a:buFont typeface="Arial" panose="020B0503020204020204" pitchFamily="34" charset="0"/>
              <a:buChar char="•"/>
            </a:pPr>
            <a:r>
              <a:rPr lang="en-US" dirty="0">
                <a:ea typeface="+mn-lt"/>
                <a:cs typeface="+mn-lt"/>
              </a:rPr>
              <a:t>High costs</a:t>
            </a:r>
            <a:endParaRPr lang="en-US" dirty="0">
              <a:ea typeface="Meiryo"/>
            </a:endParaRPr>
          </a:p>
          <a:p>
            <a:pPr marL="285750" indent="-285750">
              <a:buFont typeface="Arial" panose="020B0503020204020204" pitchFamily="34" charset="0"/>
              <a:buChar char="•"/>
            </a:pPr>
            <a:r>
              <a:rPr lang="en-US" dirty="0">
                <a:ea typeface="+mn-lt"/>
                <a:cs typeface="+mn-lt"/>
              </a:rPr>
              <a:t>Security risks</a:t>
            </a:r>
            <a:endParaRPr lang="en-US" dirty="0">
              <a:ea typeface="Meiryo"/>
            </a:endParaRPr>
          </a:p>
          <a:p>
            <a:pPr marL="285750" indent="-285750">
              <a:buFont typeface="Arial" panose="020B0503020204020204" pitchFamily="34" charset="0"/>
              <a:buChar char="•"/>
            </a:pPr>
            <a:r>
              <a:rPr lang="en-US" dirty="0">
                <a:ea typeface="+mn-lt"/>
                <a:cs typeface="+mn-lt"/>
              </a:rPr>
              <a:t>Lack of transparency</a:t>
            </a:r>
            <a:endParaRPr lang="en-US" dirty="0">
              <a:ea typeface="Meiryo"/>
            </a:endParaRPr>
          </a:p>
        </p:txBody>
      </p:sp>
    </p:spTree>
    <p:extLst>
      <p:ext uri="{BB962C8B-B14F-4D97-AF65-F5344CB8AC3E}">
        <p14:creationId xmlns:p14="http://schemas.microsoft.com/office/powerpoint/2010/main" val="135505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erson sitting at a desk with his head in his hands&#10;&#10;Description automatically generated">
            <a:extLst>
              <a:ext uri="{FF2B5EF4-FFF2-40B4-BE49-F238E27FC236}">
                <a16:creationId xmlns:a16="http://schemas.microsoft.com/office/drawing/2014/main" id="{5E11F7C5-C08F-4324-8664-C69A00924BD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9384" r="7608" b="-2"/>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11" name="Freeform: Shape 10">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13" name="Freeform: Shape 12">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6C63FBB-C82E-5971-CF6D-2E71FF0CF65E}"/>
              </a:ext>
            </a:extLst>
          </p:cNvPr>
          <p:cNvSpPr>
            <a:spLocks noGrp="1"/>
          </p:cNvSpPr>
          <p:nvPr>
            <p:ph type="title"/>
          </p:nvPr>
        </p:nvSpPr>
        <p:spPr>
          <a:xfrm>
            <a:off x="992518" y="442913"/>
            <a:ext cx="4780129" cy="1639888"/>
          </a:xfrm>
        </p:spPr>
        <p:txBody>
          <a:bodyPr anchor="b">
            <a:normAutofit/>
          </a:bodyPr>
          <a:lstStyle/>
          <a:p>
            <a:r>
              <a:rPr lang="en-US" dirty="0">
                <a:ea typeface="+mj-lt"/>
                <a:cs typeface="+mj-lt"/>
              </a:rPr>
              <a:t>The Impact of the Problem</a:t>
            </a:r>
            <a:endParaRPr lang="en-US" dirty="0"/>
          </a:p>
        </p:txBody>
      </p:sp>
      <p:sp>
        <p:nvSpPr>
          <p:cNvPr id="3" name="Content Placeholder 2">
            <a:extLst>
              <a:ext uri="{FF2B5EF4-FFF2-40B4-BE49-F238E27FC236}">
                <a16:creationId xmlns:a16="http://schemas.microsoft.com/office/drawing/2014/main" id="{4A41EA36-2F4F-9763-6162-912514D79B7B}"/>
              </a:ext>
            </a:extLst>
          </p:cNvPr>
          <p:cNvSpPr>
            <a:spLocks noGrp="1"/>
          </p:cNvSpPr>
          <p:nvPr>
            <p:ph idx="1"/>
          </p:nvPr>
        </p:nvSpPr>
        <p:spPr>
          <a:xfrm>
            <a:off x="992518" y="2312988"/>
            <a:ext cx="5368525" cy="3651250"/>
          </a:xfrm>
        </p:spPr>
        <p:txBody>
          <a:bodyPr vert="horz" lIns="109728" tIns="109728" rIns="109728" bIns="91440" rtlCol="0">
            <a:normAutofit/>
          </a:bodyPr>
          <a:lstStyle/>
          <a:p>
            <a:pPr marL="285750" indent="-285750">
              <a:buFont typeface="Arial" panose="020B0503020204020204" pitchFamily="34" charset="0"/>
              <a:buChar char="•"/>
            </a:pPr>
            <a:r>
              <a:rPr lang="en-US" dirty="0">
                <a:ea typeface="+mn-lt"/>
                <a:cs typeface="+mn-lt"/>
              </a:rPr>
              <a:t>Delays in trade transactions</a:t>
            </a:r>
            <a:endParaRPr lang="en-US" dirty="0">
              <a:ea typeface="Meiryo"/>
            </a:endParaRPr>
          </a:p>
          <a:p>
            <a:pPr marL="285750" indent="-285750">
              <a:buFont typeface="Arial" panose="020B0503020204020204" pitchFamily="34" charset="0"/>
              <a:buChar char="•"/>
            </a:pPr>
            <a:r>
              <a:rPr lang="en-US" dirty="0">
                <a:ea typeface="+mn-lt"/>
                <a:cs typeface="+mn-lt"/>
              </a:rPr>
              <a:t>Increased costs for businesses</a:t>
            </a:r>
            <a:endParaRPr lang="en-US" dirty="0">
              <a:ea typeface="Meiryo"/>
            </a:endParaRPr>
          </a:p>
          <a:p>
            <a:pPr marL="285750" indent="-285750">
              <a:buFont typeface="Arial" panose="020B0503020204020204" pitchFamily="34" charset="0"/>
              <a:buChar char="•"/>
            </a:pPr>
            <a:r>
              <a:rPr lang="en-US" dirty="0">
                <a:ea typeface="+mn-lt"/>
                <a:cs typeface="+mn-lt"/>
              </a:rPr>
              <a:t>Risk of fraud</a:t>
            </a:r>
            <a:endParaRPr lang="en-US" dirty="0">
              <a:ea typeface="Meiryo"/>
            </a:endParaRPr>
          </a:p>
          <a:p>
            <a:pPr marL="285750" indent="-285750">
              <a:buFont typeface="Arial" panose="020B0503020204020204" pitchFamily="34" charset="0"/>
              <a:buChar char="•"/>
            </a:pPr>
            <a:r>
              <a:rPr lang="en-US" dirty="0">
                <a:ea typeface="+mn-lt"/>
                <a:cs typeface="+mn-lt"/>
              </a:rPr>
              <a:t>Hinders global economic growth</a:t>
            </a:r>
            <a:endParaRPr lang="en-US" dirty="0">
              <a:ea typeface="Meiryo"/>
            </a:endParaRPr>
          </a:p>
        </p:txBody>
      </p:sp>
    </p:spTree>
    <p:extLst>
      <p:ext uri="{BB962C8B-B14F-4D97-AF65-F5344CB8AC3E}">
        <p14:creationId xmlns:p14="http://schemas.microsoft.com/office/powerpoint/2010/main" val="127394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F46F8E8-1BCB-35D7-529D-FCD75978F232}"/>
              </a:ext>
            </a:extLst>
          </p:cNvPr>
          <p:cNvSpPr>
            <a:spLocks noGrp="1"/>
          </p:cNvSpPr>
          <p:nvPr>
            <p:ph type="title"/>
          </p:nvPr>
        </p:nvSpPr>
        <p:spPr>
          <a:xfrm>
            <a:off x="992518" y="442913"/>
            <a:ext cx="5271804" cy="1639888"/>
          </a:xfrm>
        </p:spPr>
        <p:txBody>
          <a:bodyPr anchor="b">
            <a:normAutofit/>
          </a:bodyPr>
          <a:lstStyle/>
          <a:p>
            <a:pPr>
              <a:lnSpc>
                <a:spcPct val="120000"/>
              </a:lnSpc>
            </a:pPr>
            <a:r>
              <a:rPr lang="en-US" sz="2500">
                <a:ea typeface="+mj-lt"/>
                <a:cs typeface="+mj-lt"/>
              </a:rPr>
              <a:t>Our Solution: Hyperledger Fabric Trade Finance Platform</a:t>
            </a:r>
            <a:endParaRPr lang="en-US" sz="2500"/>
          </a:p>
        </p:txBody>
      </p:sp>
      <p:sp>
        <p:nvSpPr>
          <p:cNvPr id="3" name="Content Placeholder 2">
            <a:extLst>
              <a:ext uri="{FF2B5EF4-FFF2-40B4-BE49-F238E27FC236}">
                <a16:creationId xmlns:a16="http://schemas.microsoft.com/office/drawing/2014/main" id="{E12A9742-B661-6BFE-5493-24E44EF2FD0F}"/>
              </a:ext>
            </a:extLst>
          </p:cNvPr>
          <p:cNvSpPr>
            <a:spLocks noGrp="1"/>
          </p:cNvSpPr>
          <p:nvPr>
            <p:ph idx="1"/>
          </p:nvPr>
        </p:nvSpPr>
        <p:spPr>
          <a:xfrm>
            <a:off x="992519" y="2312988"/>
            <a:ext cx="5271804" cy="3651250"/>
          </a:xfrm>
        </p:spPr>
        <p:txBody>
          <a:bodyPr vert="horz" lIns="109728" tIns="109728" rIns="109728" bIns="91440" rtlCol="0">
            <a:normAutofit/>
          </a:bodyPr>
          <a:lstStyle/>
          <a:p>
            <a:pPr marL="285750" indent="-285750">
              <a:buFont typeface="Arial" panose="020B0503020204020204" pitchFamily="34" charset="0"/>
              <a:buChar char="•"/>
            </a:pPr>
            <a:r>
              <a:rPr lang="en-US" dirty="0">
                <a:ea typeface="+mn-lt"/>
                <a:cs typeface="+mn-lt"/>
              </a:rPr>
              <a:t>Built on Hyperledger Fabric blockchain platform</a:t>
            </a:r>
            <a:endParaRPr lang="en-US" dirty="0">
              <a:ea typeface="Meiryo"/>
            </a:endParaRPr>
          </a:p>
          <a:p>
            <a:pPr marL="285750" indent="-285750">
              <a:buFont typeface="Arial" panose="020B0503020204020204" pitchFamily="34" charset="0"/>
              <a:buChar char="•"/>
            </a:pPr>
            <a:r>
              <a:rPr lang="en-US" dirty="0">
                <a:ea typeface="+mn-lt"/>
                <a:cs typeface="+mn-lt"/>
              </a:rPr>
              <a:t>Automates document exchange</a:t>
            </a:r>
            <a:endParaRPr lang="en-US" dirty="0">
              <a:ea typeface="Meiryo"/>
            </a:endParaRPr>
          </a:p>
          <a:p>
            <a:pPr marL="285750" indent="-285750">
              <a:buFont typeface="Arial" panose="020B0503020204020204" pitchFamily="34" charset="0"/>
              <a:buChar char="•"/>
            </a:pPr>
            <a:r>
              <a:rPr lang="en-US" dirty="0">
                <a:ea typeface="+mn-lt"/>
                <a:cs typeface="+mn-lt"/>
              </a:rPr>
              <a:t>Uses smart contracts for secure transactions</a:t>
            </a:r>
            <a:endParaRPr lang="en-US" dirty="0">
              <a:ea typeface="Meiryo"/>
            </a:endParaRPr>
          </a:p>
          <a:p>
            <a:pPr marL="285750" indent="-285750">
              <a:buFont typeface="Arial" panose="020B0503020204020204" pitchFamily="34" charset="0"/>
              <a:buChar char="•"/>
            </a:pPr>
            <a:r>
              <a:rPr lang="en-US" dirty="0">
                <a:ea typeface="+mn-lt"/>
                <a:cs typeface="+mn-lt"/>
              </a:rPr>
              <a:t>Improves transparency</a:t>
            </a:r>
            <a:endParaRPr lang="en-US" dirty="0">
              <a:ea typeface="Meiryo"/>
            </a:endParaRPr>
          </a:p>
          <a:p>
            <a:pPr marL="285750" indent="-285750">
              <a:buFont typeface="Arial" panose="020B0503020204020204" pitchFamily="34" charset="0"/>
              <a:buChar char="•"/>
            </a:pPr>
            <a:r>
              <a:rPr lang="en-US" dirty="0">
                <a:ea typeface="+mn-lt"/>
                <a:cs typeface="+mn-lt"/>
              </a:rPr>
              <a:t>Reduces costs</a:t>
            </a:r>
            <a:endParaRPr lang="en-US" dirty="0">
              <a:ea typeface="Meiryo"/>
            </a:endParaRPr>
          </a:p>
        </p:txBody>
      </p:sp>
      <p:sp>
        <p:nvSpPr>
          <p:cNvPr id="23" name="Freeform: Shape 2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Free stock photo of coding, computers, laptop">
            <a:extLst>
              <a:ext uri="{FF2B5EF4-FFF2-40B4-BE49-F238E27FC236}">
                <a16:creationId xmlns:a16="http://schemas.microsoft.com/office/drawing/2014/main" id="{ABAE9D2A-218B-4169-6C68-26F5176E9AAD}"/>
              </a:ext>
            </a:extLst>
          </p:cNvPr>
          <p:cNvPicPr>
            <a:picLocks noChangeAspect="1"/>
          </p:cNvPicPr>
          <p:nvPr/>
        </p:nvPicPr>
        <p:blipFill rotWithShape="1">
          <a:blip r:embed="rId3"/>
          <a:srcRect l="23995" r="27454" b="-1"/>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198709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1BE1-C3A0-A93C-0991-3208440F84F4}"/>
              </a:ext>
            </a:extLst>
          </p:cNvPr>
          <p:cNvSpPr>
            <a:spLocks noGrp="1"/>
          </p:cNvSpPr>
          <p:nvPr>
            <p:ph type="title"/>
          </p:nvPr>
        </p:nvSpPr>
        <p:spPr/>
        <p:txBody>
          <a:bodyPr>
            <a:normAutofit fontScale="90000"/>
          </a:bodyPr>
          <a:lstStyle/>
          <a:p>
            <a:r>
              <a:rPr lang="en-US" dirty="0">
                <a:ea typeface="+mj-lt"/>
                <a:cs typeface="+mj-lt"/>
              </a:rPr>
              <a:t>How the Hyperledger Fabric Trade Finance Platform Works</a:t>
            </a:r>
            <a:endParaRPr lang="en-US" dirty="0"/>
          </a:p>
        </p:txBody>
      </p:sp>
      <p:sp>
        <p:nvSpPr>
          <p:cNvPr id="3" name="Content Placeholder 2">
            <a:extLst>
              <a:ext uri="{FF2B5EF4-FFF2-40B4-BE49-F238E27FC236}">
                <a16:creationId xmlns:a16="http://schemas.microsoft.com/office/drawing/2014/main" id="{660140CE-82FE-F660-A73A-7A570752B2EA}"/>
              </a:ext>
            </a:extLst>
          </p:cNvPr>
          <p:cNvSpPr>
            <a:spLocks noGrp="1"/>
          </p:cNvSpPr>
          <p:nvPr>
            <p:ph idx="1"/>
          </p:nvPr>
        </p:nvSpPr>
        <p:spPr>
          <a:xfrm>
            <a:off x="1158240" y="2191324"/>
            <a:ext cx="8770571" cy="3651504"/>
          </a:xfrm>
        </p:spPr>
        <p:txBody>
          <a:bodyPr vert="horz" lIns="109728" tIns="109728" rIns="109728" bIns="91440" rtlCol="0" anchor="t">
            <a:normAutofit/>
          </a:bodyPr>
          <a:lstStyle/>
          <a:p>
            <a:pPr marL="285750" indent="-285750">
              <a:buFont typeface="Arial" panose="020B0503020204020204" pitchFamily="34" charset="0"/>
              <a:buChar char="•"/>
            </a:pPr>
            <a:r>
              <a:rPr lang="en-US" dirty="0">
                <a:ea typeface="+mn-lt"/>
                <a:cs typeface="+mn-lt"/>
              </a:rPr>
              <a:t>Trade initiation &amp; document upload</a:t>
            </a:r>
            <a:endParaRPr lang="en-US" dirty="0">
              <a:ea typeface="Meiryo"/>
            </a:endParaRPr>
          </a:p>
          <a:p>
            <a:pPr marL="285750" indent="-285750">
              <a:buFont typeface="Arial" panose="020B0503020204020204" pitchFamily="34" charset="0"/>
              <a:buChar char="•"/>
            </a:pPr>
            <a:r>
              <a:rPr lang="en-US" dirty="0">
                <a:ea typeface="+mn-lt"/>
                <a:cs typeface="+mn-lt"/>
              </a:rPr>
              <a:t>Smart contract execution</a:t>
            </a:r>
            <a:endParaRPr lang="en-US" dirty="0">
              <a:ea typeface="Meiryo"/>
            </a:endParaRPr>
          </a:p>
          <a:p>
            <a:pPr marL="285750" indent="-285750">
              <a:buFont typeface="Arial" panose="020B0503020204020204" pitchFamily="34" charset="0"/>
              <a:buChar char="•"/>
            </a:pPr>
            <a:r>
              <a:rPr lang="en-US" dirty="0">
                <a:ea typeface="+mn-lt"/>
                <a:cs typeface="+mn-lt"/>
              </a:rPr>
              <a:t>Payment release</a:t>
            </a:r>
            <a:endParaRPr lang="en-US" dirty="0">
              <a:ea typeface="Meiryo"/>
            </a:endParaRPr>
          </a:p>
        </p:txBody>
      </p:sp>
      <p:pic>
        <p:nvPicPr>
          <p:cNvPr id="4" name="Picture 3" descr="A diagram of a network endpoint&#10;&#10;Description automatically generated">
            <a:extLst>
              <a:ext uri="{FF2B5EF4-FFF2-40B4-BE49-F238E27FC236}">
                <a16:creationId xmlns:a16="http://schemas.microsoft.com/office/drawing/2014/main" id="{AA9DA600-6034-9BB6-E723-60A661E27FB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57121" y="2719344"/>
            <a:ext cx="9539093" cy="4140739"/>
          </a:xfrm>
          <a:prstGeom prst="rect">
            <a:avLst/>
          </a:prstGeom>
        </p:spPr>
      </p:pic>
    </p:spTree>
    <p:extLst>
      <p:ext uri="{BB962C8B-B14F-4D97-AF65-F5344CB8AC3E}">
        <p14:creationId xmlns:p14="http://schemas.microsoft.com/office/powerpoint/2010/main" val="2399791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1E5678E-E5E5-8054-D41E-522374A6502C}"/>
              </a:ext>
            </a:extLst>
          </p:cNvPr>
          <p:cNvSpPr>
            <a:spLocks noGrp="1"/>
          </p:cNvSpPr>
          <p:nvPr>
            <p:ph type="title"/>
          </p:nvPr>
        </p:nvSpPr>
        <p:spPr>
          <a:xfrm>
            <a:off x="6194738" y="442913"/>
            <a:ext cx="5197655" cy="1639888"/>
          </a:xfrm>
        </p:spPr>
        <p:txBody>
          <a:bodyPr anchor="b">
            <a:normAutofit/>
          </a:bodyPr>
          <a:lstStyle/>
          <a:p>
            <a:pPr>
              <a:lnSpc>
                <a:spcPct val="120000"/>
              </a:lnSpc>
            </a:pPr>
            <a:r>
              <a:rPr lang="en-US" sz="2500">
                <a:ea typeface="+mj-lt"/>
                <a:cs typeface="+mj-lt"/>
              </a:rPr>
              <a:t>Benefits of the Hyperledger Fabric Trade Finance Platform</a:t>
            </a:r>
            <a:endParaRPr lang="en-US" sz="2500"/>
          </a:p>
        </p:txBody>
      </p:sp>
      <p:grpSp>
        <p:nvGrpSpPr>
          <p:cNvPr id="14" name="Group 13">
            <a:extLst>
              <a:ext uri="{FF2B5EF4-FFF2-40B4-BE49-F238E27FC236}">
                <a16:creationId xmlns:a16="http://schemas.microsoft.com/office/drawing/2014/main" id="{57E5BCCD-DB23-4AD8-B850-9154AAE91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566001" cy="6858000"/>
            <a:chOff x="6505773" y="0"/>
            <a:chExt cx="5566001" cy="6858000"/>
          </a:xfrm>
        </p:grpSpPr>
        <p:sp>
          <p:nvSpPr>
            <p:cNvPr id="15" name="Freeform: Shape 14">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865823"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7" name="Picture 6" descr="A computer and tablet on a table&#10;&#10;Description automatically generated">
            <a:extLst>
              <a:ext uri="{FF2B5EF4-FFF2-40B4-BE49-F238E27FC236}">
                <a16:creationId xmlns:a16="http://schemas.microsoft.com/office/drawing/2014/main" id="{5DBC990C-6299-D833-2025-76AF7D4EB5A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9607" y="2344511"/>
            <a:ext cx="3249406" cy="2168978"/>
          </a:xfrm>
          <a:prstGeom prst="rect">
            <a:avLst/>
          </a:prstGeom>
        </p:spPr>
      </p:pic>
      <p:sp>
        <p:nvSpPr>
          <p:cNvPr id="3" name="Content Placeholder 2">
            <a:extLst>
              <a:ext uri="{FF2B5EF4-FFF2-40B4-BE49-F238E27FC236}">
                <a16:creationId xmlns:a16="http://schemas.microsoft.com/office/drawing/2014/main" id="{4B4FED65-E7E5-05D6-087A-12F9971373FE}"/>
              </a:ext>
            </a:extLst>
          </p:cNvPr>
          <p:cNvSpPr>
            <a:spLocks noGrp="1"/>
          </p:cNvSpPr>
          <p:nvPr>
            <p:ph idx="1"/>
          </p:nvPr>
        </p:nvSpPr>
        <p:spPr>
          <a:xfrm>
            <a:off x="6194738" y="2312988"/>
            <a:ext cx="5197655" cy="3651250"/>
          </a:xfrm>
        </p:spPr>
        <p:txBody>
          <a:bodyPr vert="horz" lIns="109728" tIns="109728" rIns="109728" bIns="91440" rtlCol="0">
            <a:normAutofit/>
          </a:bodyPr>
          <a:lstStyle/>
          <a:p>
            <a:pPr marL="285750" indent="-285750">
              <a:buFont typeface="Arial" panose="020B0503020204020204" pitchFamily="34" charset="0"/>
              <a:buChar char="•"/>
            </a:pPr>
            <a:r>
              <a:rPr lang="en-US" dirty="0">
                <a:ea typeface="+mn-lt"/>
                <a:cs typeface="+mn-lt"/>
              </a:rPr>
              <a:t>Increased Efficiency</a:t>
            </a:r>
            <a:endParaRPr lang="en-US" dirty="0">
              <a:ea typeface="Meiryo"/>
            </a:endParaRPr>
          </a:p>
          <a:p>
            <a:pPr marL="285750" indent="-285750">
              <a:buFont typeface="Arial" panose="020B0503020204020204" pitchFamily="34" charset="0"/>
              <a:buChar char="•"/>
            </a:pPr>
            <a:r>
              <a:rPr lang="en-US" dirty="0">
                <a:ea typeface="+mn-lt"/>
                <a:cs typeface="+mn-lt"/>
              </a:rPr>
              <a:t>Enhanced Security</a:t>
            </a:r>
            <a:endParaRPr lang="en-US" dirty="0">
              <a:ea typeface="Meiryo"/>
            </a:endParaRPr>
          </a:p>
          <a:p>
            <a:pPr marL="285750" indent="-285750">
              <a:buFont typeface="Arial" panose="020B0503020204020204" pitchFamily="34" charset="0"/>
              <a:buChar char="•"/>
            </a:pPr>
            <a:r>
              <a:rPr lang="en-US" dirty="0">
                <a:ea typeface="+mn-lt"/>
                <a:cs typeface="+mn-lt"/>
              </a:rPr>
              <a:t>Improved Transparency</a:t>
            </a:r>
            <a:endParaRPr lang="en-US">
              <a:ea typeface="Meiryo"/>
            </a:endParaRPr>
          </a:p>
          <a:p>
            <a:pPr marL="285750" indent="-285750">
              <a:buFont typeface="Arial" panose="020B0503020204020204" pitchFamily="34" charset="0"/>
              <a:buChar char="•"/>
            </a:pPr>
            <a:r>
              <a:rPr lang="en-US" dirty="0">
                <a:ea typeface="+mn-lt"/>
                <a:cs typeface="+mn-lt"/>
              </a:rPr>
              <a:t>Reduced Costs</a:t>
            </a:r>
            <a:endParaRPr lang="en-US" dirty="0">
              <a:ea typeface="Meiryo"/>
            </a:endParaRPr>
          </a:p>
        </p:txBody>
      </p:sp>
    </p:spTree>
    <p:extLst>
      <p:ext uri="{BB962C8B-B14F-4D97-AF65-F5344CB8AC3E}">
        <p14:creationId xmlns:p14="http://schemas.microsoft.com/office/powerpoint/2010/main" val="1782533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C3FC59B-A822-3093-3DF5-AA187AEC9EFE}"/>
              </a:ext>
            </a:extLst>
          </p:cNvPr>
          <p:cNvSpPr>
            <a:spLocks noGrp="1"/>
          </p:cNvSpPr>
          <p:nvPr>
            <p:ph type="title"/>
          </p:nvPr>
        </p:nvSpPr>
        <p:spPr>
          <a:xfrm>
            <a:off x="992518" y="442913"/>
            <a:ext cx="5271804" cy="1639888"/>
          </a:xfrm>
        </p:spPr>
        <p:txBody>
          <a:bodyPr anchor="b">
            <a:normAutofit/>
          </a:bodyPr>
          <a:lstStyle/>
          <a:p>
            <a:pPr>
              <a:lnSpc>
                <a:spcPct val="120000"/>
              </a:lnSpc>
            </a:pPr>
            <a:r>
              <a:rPr lang="en-US" sz="2500">
                <a:ea typeface="+mj-lt"/>
                <a:cs typeface="+mj-lt"/>
              </a:rPr>
              <a:t>Unique Selling Proposition (USP) of our Solution</a:t>
            </a:r>
            <a:endParaRPr lang="en-US" sz="2500"/>
          </a:p>
        </p:txBody>
      </p:sp>
      <p:sp>
        <p:nvSpPr>
          <p:cNvPr id="3" name="Content Placeholder 2">
            <a:extLst>
              <a:ext uri="{FF2B5EF4-FFF2-40B4-BE49-F238E27FC236}">
                <a16:creationId xmlns:a16="http://schemas.microsoft.com/office/drawing/2014/main" id="{AA683DA4-B204-5A24-4D99-DD3FBA2E8257}"/>
              </a:ext>
            </a:extLst>
          </p:cNvPr>
          <p:cNvSpPr>
            <a:spLocks noGrp="1"/>
          </p:cNvSpPr>
          <p:nvPr>
            <p:ph idx="1"/>
          </p:nvPr>
        </p:nvSpPr>
        <p:spPr>
          <a:xfrm>
            <a:off x="992519" y="2312988"/>
            <a:ext cx="5271804" cy="3651250"/>
          </a:xfrm>
        </p:spPr>
        <p:txBody>
          <a:bodyPr vert="horz" lIns="109728" tIns="109728" rIns="109728" bIns="91440" rtlCol="0">
            <a:normAutofit/>
          </a:bodyPr>
          <a:lstStyle/>
          <a:p>
            <a:pPr marL="285750" indent="-285750">
              <a:buFont typeface="Arial" panose="020B0503020204020204" pitchFamily="34" charset="0"/>
              <a:buChar char="•"/>
            </a:pPr>
            <a:r>
              <a:rPr lang="en-US" dirty="0">
                <a:ea typeface="+mn-lt"/>
                <a:cs typeface="+mn-lt"/>
              </a:rPr>
              <a:t>Enhanced Security: Permissioned blockchain &amp; cryptography</a:t>
            </a:r>
            <a:endParaRPr lang="en-US" dirty="0">
              <a:ea typeface="Meiryo"/>
            </a:endParaRPr>
          </a:p>
          <a:p>
            <a:pPr marL="285750" indent="-285750">
              <a:buFont typeface="Arial" panose="020B0503020204020204" pitchFamily="34" charset="0"/>
              <a:buChar char="•"/>
            </a:pPr>
            <a:r>
              <a:rPr lang="en-US" dirty="0">
                <a:ea typeface="+mn-lt"/>
                <a:cs typeface="+mn-lt"/>
              </a:rPr>
              <a:t>Scalability &amp; Flexibility: Hyperledger Fabric architecture</a:t>
            </a:r>
            <a:endParaRPr lang="en-US" dirty="0">
              <a:ea typeface="Meiryo"/>
            </a:endParaRPr>
          </a:p>
          <a:p>
            <a:pPr marL="285750" indent="-285750">
              <a:buFont typeface="Arial" panose="020B0503020204020204" pitchFamily="34" charset="0"/>
              <a:buChar char="•"/>
            </a:pPr>
            <a:r>
              <a:rPr lang="en-US" dirty="0">
                <a:ea typeface="+mn-lt"/>
                <a:cs typeface="+mn-lt"/>
              </a:rPr>
              <a:t>Open-Source Platform: Fosters collaboration and innovation</a:t>
            </a:r>
            <a:endParaRPr lang="en-US" dirty="0">
              <a:ea typeface="Meiryo"/>
            </a:endParaRPr>
          </a:p>
          <a:p>
            <a:pPr marL="285750" indent="-285750">
              <a:buFont typeface="Arial" panose="020B0503020204020204" pitchFamily="34" charset="0"/>
              <a:buChar char="•"/>
            </a:pPr>
            <a:r>
              <a:rPr lang="en-US" dirty="0">
                <a:ea typeface="+mn-lt"/>
                <a:cs typeface="+mn-lt"/>
              </a:rPr>
              <a:t>User-friendly Platform</a:t>
            </a:r>
            <a:endParaRPr lang="en-US" dirty="0">
              <a:ea typeface="Meiryo"/>
            </a:endParaRP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person and person looking at a tablet&#10;&#10;Description automatically generated">
            <a:extLst>
              <a:ext uri="{FF2B5EF4-FFF2-40B4-BE49-F238E27FC236}">
                <a16:creationId xmlns:a16="http://schemas.microsoft.com/office/drawing/2014/main" id="{E309285E-7B97-6671-4C29-C0A1368F5EE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7668" r="33781" b="-1"/>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212626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A5C93D4-13AB-B82D-9F59-2678B7EE590A}"/>
              </a:ext>
            </a:extLst>
          </p:cNvPr>
          <p:cNvSpPr>
            <a:spLocks noGrp="1"/>
          </p:cNvSpPr>
          <p:nvPr>
            <p:ph type="title"/>
          </p:nvPr>
        </p:nvSpPr>
        <p:spPr>
          <a:xfrm>
            <a:off x="6162259" y="893763"/>
            <a:ext cx="4527965" cy="1587444"/>
          </a:xfrm>
        </p:spPr>
        <p:txBody>
          <a:bodyPr anchor="b">
            <a:normAutofit/>
          </a:bodyPr>
          <a:lstStyle/>
          <a:p>
            <a:r>
              <a:rPr lang="en-US" dirty="0">
                <a:ea typeface="+mj-lt"/>
                <a:cs typeface="+mj-lt"/>
              </a:rPr>
              <a:t>Competition &amp; Barrier to Entry</a:t>
            </a:r>
            <a:endParaRPr lang="en-US" dirty="0"/>
          </a:p>
        </p:txBody>
      </p:sp>
      <p:sp>
        <p:nvSpPr>
          <p:cNvPr id="35" name="Freeform: Shape 34">
            <a:extLst>
              <a:ext uri="{FF2B5EF4-FFF2-40B4-BE49-F238E27FC236}">
                <a16:creationId xmlns:a16="http://schemas.microsoft.com/office/drawing/2014/main" id="{9F87E4D0-D347-4DA8-81D7-104733308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293" y="1074738"/>
            <a:ext cx="4906732" cy="46798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9DC9CEF6-58E1-4D78-BBBE-76F779AD9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555" y="898498"/>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47AF1248-67F7-4FEF-8D1D-FE33661A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266" y="993913"/>
            <a:ext cx="5101442" cy="485195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group of men running on a track&#10;&#10;Description automatically generated">
            <a:extLst>
              <a:ext uri="{FF2B5EF4-FFF2-40B4-BE49-F238E27FC236}">
                <a16:creationId xmlns:a16="http://schemas.microsoft.com/office/drawing/2014/main" id="{F4C88819-6210-2EAC-1454-4E901B6DBCC7}"/>
              </a:ext>
            </a:extLst>
          </p:cNvPr>
          <p:cNvPicPr>
            <a:picLocks noChangeAspect="1"/>
          </p:cNvPicPr>
          <p:nvPr/>
        </p:nvPicPr>
        <p:blipFill rotWithShape="1">
          <a:blip r:embed="rId3"/>
          <a:srcRect l="22919" r="16550" b="1"/>
          <a:stretch/>
        </p:blipFill>
        <p:spPr>
          <a:xfrm>
            <a:off x="1033670" y="1288109"/>
            <a:ext cx="4349282" cy="4221274"/>
          </a:xfrm>
          <a:custGeom>
            <a:avLst/>
            <a:gdLst/>
            <a:ahLst/>
            <a:cxnLst/>
            <a:rect l="l" t="t" r="r" b="b"/>
            <a:pathLst>
              <a:path w="4292584" h="4094066">
                <a:moveTo>
                  <a:pt x="2456537" y="0"/>
                </a:moveTo>
                <a:cubicBezTo>
                  <a:pt x="2738780" y="0"/>
                  <a:pt x="2998545" y="55066"/>
                  <a:pt x="3228742" y="163517"/>
                </a:cubicBezTo>
                <a:cubicBezTo>
                  <a:pt x="3444477" y="265234"/>
                  <a:pt x="3633959" y="413698"/>
                  <a:pt x="3791935" y="604700"/>
                </a:cubicBezTo>
                <a:cubicBezTo>
                  <a:pt x="4114802" y="995211"/>
                  <a:pt x="4292584" y="1550174"/>
                  <a:pt x="4292584" y="2167403"/>
                </a:cubicBezTo>
                <a:cubicBezTo>
                  <a:pt x="4292584" y="2413659"/>
                  <a:pt x="4223774" y="2611299"/>
                  <a:pt x="4069573" y="2808283"/>
                </a:cubicBezTo>
                <a:cubicBezTo>
                  <a:pt x="3908278" y="3014339"/>
                  <a:pt x="3665922" y="3204126"/>
                  <a:pt x="3409289" y="3405037"/>
                </a:cubicBezTo>
                <a:cubicBezTo>
                  <a:pt x="3361941" y="3442060"/>
                  <a:pt x="3313027" y="3480392"/>
                  <a:pt x="3264115" y="3519190"/>
                </a:cubicBezTo>
                <a:cubicBezTo>
                  <a:pt x="2826289" y="3866416"/>
                  <a:pt x="2506740" y="4094066"/>
                  <a:pt x="2071218" y="4094066"/>
                </a:cubicBezTo>
                <a:cubicBezTo>
                  <a:pt x="1407617" y="4094066"/>
                  <a:pt x="937645" y="3814621"/>
                  <a:pt x="499819" y="3159623"/>
                </a:cubicBezTo>
                <a:cubicBezTo>
                  <a:pt x="442524" y="3073891"/>
                  <a:pt x="386517" y="2995921"/>
                  <a:pt x="332353" y="2920566"/>
                </a:cubicBezTo>
                <a:cubicBezTo>
                  <a:pt x="107867" y="2608119"/>
                  <a:pt x="0" y="2445632"/>
                  <a:pt x="0" y="2167403"/>
                </a:cubicBezTo>
                <a:cubicBezTo>
                  <a:pt x="0" y="1891138"/>
                  <a:pt x="67612" y="1618236"/>
                  <a:pt x="200812" y="1356275"/>
                </a:cubicBezTo>
                <a:cubicBezTo>
                  <a:pt x="331156" y="1100015"/>
                  <a:pt x="517505" y="865448"/>
                  <a:pt x="754611" y="659299"/>
                </a:cubicBezTo>
                <a:cubicBezTo>
                  <a:pt x="987664" y="456610"/>
                  <a:pt x="1264470" y="289449"/>
                  <a:pt x="1555279" y="175950"/>
                </a:cubicBezTo>
                <a:cubicBezTo>
                  <a:pt x="1853918" y="59181"/>
                  <a:pt x="2157254" y="0"/>
                  <a:pt x="2456537" y="0"/>
                </a:cubicBezTo>
                <a:close/>
              </a:path>
            </a:pathLst>
          </a:custGeom>
        </p:spPr>
      </p:pic>
      <p:sp>
        <p:nvSpPr>
          <p:cNvPr id="3" name="Content Placeholder 2">
            <a:extLst>
              <a:ext uri="{FF2B5EF4-FFF2-40B4-BE49-F238E27FC236}">
                <a16:creationId xmlns:a16="http://schemas.microsoft.com/office/drawing/2014/main" id="{28FE8AFB-9BC4-E52A-CEB5-4BE564F81970}"/>
              </a:ext>
            </a:extLst>
          </p:cNvPr>
          <p:cNvSpPr>
            <a:spLocks noGrp="1"/>
          </p:cNvSpPr>
          <p:nvPr>
            <p:ph idx="1"/>
          </p:nvPr>
        </p:nvSpPr>
        <p:spPr>
          <a:xfrm>
            <a:off x="6162260" y="2721030"/>
            <a:ext cx="4691478" cy="3243207"/>
          </a:xfrm>
        </p:spPr>
        <p:txBody>
          <a:bodyPr vert="horz" lIns="109728" tIns="109728" rIns="109728" bIns="91440" rtlCol="0">
            <a:normAutofit/>
          </a:bodyPr>
          <a:lstStyle/>
          <a:p>
            <a:pPr marL="285750" indent="-285750">
              <a:buFont typeface="Arial" panose="020B0503020204020204" pitchFamily="34" charset="0"/>
              <a:buChar char="•"/>
            </a:pPr>
            <a:r>
              <a:rPr lang="en-US" sz="1700">
                <a:ea typeface="+mn-lt"/>
                <a:cs typeface="+mn-lt"/>
              </a:rPr>
              <a:t>Existing Trade Finance Platforms</a:t>
            </a:r>
            <a:endParaRPr lang="en-US" sz="1700">
              <a:ea typeface="Meiryo"/>
            </a:endParaRPr>
          </a:p>
          <a:p>
            <a:pPr marL="285750" indent="-285750">
              <a:buFont typeface="Arial" panose="020B0503020204020204" pitchFamily="34" charset="0"/>
              <a:buChar char="•"/>
            </a:pPr>
            <a:r>
              <a:rPr lang="en-US" sz="1700">
                <a:ea typeface="+mn-lt"/>
                <a:cs typeface="+mn-lt"/>
              </a:rPr>
              <a:t>Alternative Trade Finance Solutions</a:t>
            </a:r>
            <a:endParaRPr lang="en-US" sz="1700">
              <a:ea typeface="Meiryo"/>
            </a:endParaRPr>
          </a:p>
          <a:p>
            <a:pPr marL="285750" indent="-285750">
              <a:buFont typeface="Arial" panose="020B0503020204020204" pitchFamily="34" charset="0"/>
              <a:buChar char="•"/>
            </a:pPr>
            <a:r>
              <a:rPr lang="en-US" sz="1700">
                <a:ea typeface="+mn-lt"/>
                <a:cs typeface="+mn-lt"/>
              </a:rPr>
              <a:t>Complexity of Hyperledger Fabric</a:t>
            </a:r>
            <a:endParaRPr lang="en-US" sz="1700">
              <a:ea typeface="Meiryo"/>
            </a:endParaRPr>
          </a:p>
          <a:p>
            <a:pPr marL="285750" indent="-285750">
              <a:buFont typeface="Arial" panose="020B0503020204020204" pitchFamily="34" charset="0"/>
              <a:buChar char="•"/>
            </a:pPr>
            <a:r>
              <a:rPr lang="en-US" sz="1700">
                <a:ea typeface="+mn-lt"/>
                <a:cs typeface="+mn-lt"/>
              </a:rPr>
              <a:t>Network Effects</a:t>
            </a:r>
            <a:endParaRPr lang="en-US" sz="1700">
              <a:ea typeface="Meiryo"/>
            </a:endParaRPr>
          </a:p>
          <a:p>
            <a:pPr marL="285750" indent="-285750">
              <a:buFont typeface="Arial" panose="020B0503020204020204" pitchFamily="34" charset="0"/>
              <a:buChar char="•"/>
            </a:pPr>
            <a:r>
              <a:rPr lang="en-US" sz="1700">
                <a:ea typeface="+mn-lt"/>
                <a:cs typeface="+mn-lt"/>
              </a:rPr>
              <a:t>Regulatory Uncertainty</a:t>
            </a:r>
            <a:endParaRPr lang="en-US" sz="1700">
              <a:ea typeface="Meiryo"/>
            </a:endParaRPr>
          </a:p>
        </p:txBody>
      </p:sp>
    </p:spTree>
    <p:extLst>
      <p:ext uri="{BB962C8B-B14F-4D97-AF65-F5344CB8AC3E}">
        <p14:creationId xmlns:p14="http://schemas.microsoft.com/office/powerpoint/2010/main" val="3115505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diagram of a block chain&#10;&#10;Description automatically generated">
            <a:extLst>
              <a:ext uri="{FF2B5EF4-FFF2-40B4-BE49-F238E27FC236}">
                <a16:creationId xmlns:a16="http://schemas.microsoft.com/office/drawing/2014/main" id="{00F6BECE-1475-523E-8440-E475246B30D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68" r="3279"/>
          <a:stretch/>
        </p:blipFill>
        <p:spPr>
          <a:xfrm>
            <a:off x="20" y="10"/>
            <a:ext cx="9947062" cy="6857990"/>
          </a:xfrm>
          <a:prstGeom prst="rect">
            <a:avLst/>
          </a:prstGeom>
        </p:spPr>
      </p:pic>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4" name="Freeform: Shape 23">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7A392CA-8591-2DE4-C5FC-746AF79C4D7C}"/>
              </a:ext>
            </a:extLst>
          </p:cNvPr>
          <p:cNvSpPr>
            <a:spLocks noGrp="1"/>
          </p:cNvSpPr>
          <p:nvPr>
            <p:ph type="title"/>
          </p:nvPr>
        </p:nvSpPr>
        <p:spPr>
          <a:xfrm>
            <a:off x="8312815" y="598072"/>
            <a:ext cx="3689406" cy="1944371"/>
          </a:xfrm>
        </p:spPr>
        <p:txBody>
          <a:bodyPr anchor="b">
            <a:normAutofit/>
          </a:bodyPr>
          <a:lstStyle/>
          <a:p>
            <a:pPr>
              <a:lnSpc>
                <a:spcPct val="120000"/>
              </a:lnSpc>
            </a:pPr>
            <a:r>
              <a:rPr lang="en-US" dirty="0">
                <a:ea typeface="+mj-lt"/>
                <a:cs typeface="+mj-lt"/>
              </a:rPr>
              <a:t>Our Competitive Advantage</a:t>
            </a:r>
            <a:endParaRPr lang="en-US"/>
          </a:p>
        </p:txBody>
      </p:sp>
      <p:sp>
        <p:nvSpPr>
          <p:cNvPr id="3" name="Content Placeholder 2">
            <a:extLst>
              <a:ext uri="{FF2B5EF4-FFF2-40B4-BE49-F238E27FC236}">
                <a16:creationId xmlns:a16="http://schemas.microsoft.com/office/drawing/2014/main" id="{3518FE80-69DF-D52A-2FFD-D5132D8399A8}"/>
              </a:ext>
            </a:extLst>
          </p:cNvPr>
          <p:cNvSpPr>
            <a:spLocks noGrp="1"/>
          </p:cNvSpPr>
          <p:nvPr>
            <p:ph idx="1"/>
          </p:nvPr>
        </p:nvSpPr>
        <p:spPr>
          <a:xfrm>
            <a:off x="7974148" y="2542945"/>
            <a:ext cx="4214318" cy="3547648"/>
          </a:xfrm>
        </p:spPr>
        <p:txBody>
          <a:bodyPr vert="horz" lIns="109728" tIns="109728" rIns="109728" bIns="91440" rtlCol="0" anchor="t">
            <a:normAutofit/>
          </a:bodyPr>
          <a:lstStyle/>
          <a:p>
            <a:pPr marL="285750" indent="-285750">
              <a:lnSpc>
                <a:spcPct val="130000"/>
              </a:lnSpc>
              <a:buFont typeface="Arial" panose="020B0503020204020204" pitchFamily="34" charset="0"/>
              <a:buChar char="•"/>
            </a:pPr>
            <a:r>
              <a:rPr lang="en-US" sz="1600" dirty="0">
                <a:ea typeface="+mn-lt"/>
                <a:cs typeface="+mn-lt"/>
              </a:rPr>
              <a:t>Superior Security: Blockchain technology</a:t>
            </a:r>
            <a:endParaRPr lang="en-US" sz="1600">
              <a:ea typeface="Meiryo"/>
            </a:endParaRPr>
          </a:p>
          <a:p>
            <a:pPr marL="285750" indent="-285750">
              <a:lnSpc>
                <a:spcPct val="130000"/>
              </a:lnSpc>
              <a:buFont typeface="Arial" panose="020B0503020204020204" pitchFamily="34" charset="0"/>
              <a:buChar char="•"/>
            </a:pPr>
            <a:r>
              <a:rPr lang="en-US" sz="1600" dirty="0">
                <a:ea typeface="+mn-lt"/>
                <a:cs typeface="+mn-lt"/>
              </a:rPr>
              <a:t>Enhanced Transparency: Shared ledger</a:t>
            </a:r>
            <a:endParaRPr lang="en-US" sz="1600">
              <a:ea typeface="Meiryo"/>
            </a:endParaRPr>
          </a:p>
          <a:p>
            <a:pPr marL="285750" indent="-285750">
              <a:lnSpc>
                <a:spcPct val="130000"/>
              </a:lnSpc>
              <a:buFont typeface="Arial" panose="020B0503020204020204" pitchFamily="34" charset="0"/>
              <a:buChar char="•"/>
            </a:pPr>
            <a:r>
              <a:rPr lang="en-US" sz="1600" dirty="0">
                <a:ea typeface="+mn-lt"/>
                <a:cs typeface="+mn-lt"/>
              </a:rPr>
              <a:t>Focus on User Experience</a:t>
            </a:r>
            <a:endParaRPr lang="en-US" sz="1600">
              <a:ea typeface="Meiryo"/>
            </a:endParaRPr>
          </a:p>
          <a:p>
            <a:pPr marL="285750" indent="-285750">
              <a:lnSpc>
                <a:spcPct val="130000"/>
              </a:lnSpc>
              <a:buFont typeface="Arial" panose="020B0503020204020204" pitchFamily="34" charset="0"/>
              <a:buChar char="•"/>
            </a:pPr>
            <a:r>
              <a:rPr lang="en-US" sz="1600" dirty="0">
                <a:ea typeface="+mn-lt"/>
                <a:cs typeface="+mn-lt"/>
              </a:rPr>
              <a:t>Consortium Approach</a:t>
            </a:r>
          </a:p>
          <a:p>
            <a:pPr marL="285750" indent="-285750">
              <a:lnSpc>
                <a:spcPct val="130000"/>
              </a:lnSpc>
              <a:buFont typeface="Arial" panose="020B0503020204020204" pitchFamily="34" charset="0"/>
              <a:buChar char="•"/>
            </a:pPr>
            <a:r>
              <a:rPr lang="en-US" sz="1600" dirty="0">
                <a:ea typeface="+mn-lt"/>
                <a:cs typeface="+mn-lt"/>
              </a:rPr>
              <a:t>Industry-Specific Customization</a:t>
            </a:r>
            <a:endParaRPr lang="en-US" sz="1600">
              <a:ea typeface="Meiryo"/>
            </a:endParaRPr>
          </a:p>
        </p:txBody>
      </p:sp>
    </p:spTree>
    <p:extLst>
      <p:ext uri="{BB962C8B-B14F-4D97-AF65-F5344CB8AC3E}">
        <p14:creationId xmlns:p14="http://schemas.microsoft.com/office/powerpoint/2010/main" val="1226491179"/>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2020</Words>
  <Application>Microsoft Office PowerPoint</Application>
  <PresentationFormat>Widescreen</PresentationFormat>
  <Paragraphs>86</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Meiryo</vt:lpstr>
      <vt:lpstr>Arial</vt:lpstr>
      <vt:lpstr>Calibri</vt:lpstr>
      <vt:lpstr>Corbel</vt:lpstr>
      <vt:lpstr>Google Sans</vt:lpstr>
      <vt:lpstr>SketchLinesVTI</vt:lpstr>
      <vt:lpstr>Transforming Trade Finance: A Hyperledger Fabric Solution</vt:lpstr>
      <vt:lpstr>The Problem: Traditional Trade Finance Inefficiencies</vt:lpstr>
      <vt:lpstr>The Impact of the Problem</vt:lpstr>
      <vt:lpstr>Our Solution: Hyperledger Fabric Trade Finance Platform</vt:lpstr>
      <vt:lpstr>How the Hyperledger Fabric Trade Finance Platform Works</vt:lpstr>
      <vt:lpstr>Benefits of the Hyperledger Fabric Trade Finance Platform</vt:lpstr>
      <vt:lpstr>Unique Selling Proposition (USP) of our Solution</vt:lpstr>
      <vt:lpstr>Competition &amp; Barrier to Entry</vt:lpstr>
      <vt:lpstr>Our Competitive Advantage</vt:lpstr>
      <vt:lpstr>Target Market</vt:lpstr>
      <vt:lpstr>Reaching Customers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Nikhil Gupta</cp:lastModifiedBy>
  <cp:revision>181</cp:revision>
  <dcterms:created xsi:type="dcterms:W3CDTF">2024-04-04T16:37:47Z</dcterms:created>
  <dcterms:modified xsi:type="dcterms:W3CDTF">2024-04-05T01:57:54Z</dcterms:modified>
</cp:coreProperties>
</file>